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44"/>
  </p:notesMasterIdLst>
  <p:sldIdLst>
    <p:sldId id="257" r:id="rId3"/>
    <p:sldId id="258" r:id="rId4"/>
    <p:sldId id="259" r:id="rId5"/>
    <p:sldId id="276" r:id="rId6"/>
    <p:sldId id="385" r:id="rId7"/>
    <p:sldId id="261" r:id="rId8"/>
    <p:sldId id="284" r:id="rId9"/>
    <p:sldId id="319" r:id="rId10"/>
    <p:sldId id="285" r:id="rId11"/>
    <p:sldId id="359" r:id="rId12"/>
    <p:sldId id="360" r:id="rId13"/>
    <p:sldId id="361" r:id="rId14"/>
    <p:sldId id="362" r:id="rId15"/>
    <p:sldId id="363" r:id="rId16"/>
    <p:sldId id="378" r:id="rId17"/>
    <p:sldId id="379" r:id="rId18"/>
    <p:sldId id="380" r:id="rId19"/>
    <p:sldId id="382" r:id="rId20"/>
    <p:sldId id="365" r:id="rId21"/>
    <p:sldId id="364" r:id="rId22"/>
    <p:sldId id="381" r:id="rId23"/>
    <p:sldId id="366" r:id="rId24"/>
    <p:sldId id="367" r:id="rId25"/>
    <p:sldId id="383" r:id="rId26"/>
    <p:sldId id="384" r:id="rId27"/>
    <p:sldId id="368" r:id="rId28"/>
    <p:sldId id="373" r:id="rId29"/>
    <p:sldId id="357" r:id="rId30"/>
    <p:sldId id="338" r:id="rId31"/>
    <p:sldId id="340" r:id="rId32"/>
    <p:sldId id="277" r:id="rId33"/>
    <p:sldId id="278" r:id="rId34"/>
    <p:sldId id="279" r:id="rId35"/>
    <p:sldId id="341" r:id="rId36"/>
    <p:sldId id="342" r:id="rId37"/>
    <p:sldId id="343" r:id="rId38"/>
    <p:sldId id="358" r:id="rId39"/>
    <p:sldId id="280" r:id="rId40"/>
    <p:sldId id="265" r:id="rId41"/>
    <p:sldId id="281" r:id="rId42"/>
    <p:sldId id="38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1" d="100"/>
          <a:sy n="121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DDF09-D91D-49D4-BE37-3C5976309B97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6D840-F6E1-485E-963F-B35EF0FB6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4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44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130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406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899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015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3581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699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1383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4703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14350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75200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87635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36486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object on top, text on bottom" type="objOverTx">
  <p:cSld name="Title, object on top, text on botto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dt" idx="10"/>
          </p:nvPr>
        </p:nvSpPr>
        <p:spPr>
          <a:xfrm>
            <a:off x="1930400" y="6324600"/>
            <a:ext cx="18796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ftr" idx="11"/>
          </p:nvPr>
        </p:nvSpPr>
        <p:spPr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18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000249" y="228600"/>
            <a:ext cx="998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2000249" y="1524000"/>
            <a:ext cx="99884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dt" idx="10"/>
          </p:nvPr>
        </p:nvSpPr>
        <p:spPr>
          <a:xfrm>
            <a:off x="1930400" y="6324600"/>
            <a:ext cx="18796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ftr" idx="11"/>
          </p:nvPr>
        </p:nvSpPr>
        <p:spPr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ldNum" idx="12"/>
          </p:nvPr>
        </p:nvSpPr>
        <p:spPr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99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4926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85637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71794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21929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43530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07132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01338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13628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09243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81798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73320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68277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92577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66266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798099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73029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30488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20789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000249" y="228600"/>
            <a:ext cx="998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2000249" y="1524000"/>
            <a:ext cx="99884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dt" idx="10"/>
          </p:nvPr>
        </p:nvSpPr>
        <p:spPr>
          <a:xfrm>
            <a:off x="1930400" y="6324600"/>
            <a:ext cx="18796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Google Shape;53;p4"/>
          <p:cNvSpPr txBox="1">
            <a:spLocks noGrp="1"/>
          </p:cNvSpPr>
          <p:nvPr>
            <p:ph type="ftr" idx="11"/>
          </p:nvPr>
        </p:nvSpPr>
        <p:spPr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Google Shape;54;p4"/>
          <p:cNvSpPr txBox="1">
            <a:spLocks noGrp="1"/>
          </p:cNvSpPr>
          <p:nvPr>
            <p:ph type="sldNum" idx="12"/>
          </p:nvPr>
        </p:nvSpPr>
        <p:spPr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4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0958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7275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84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127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6976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1463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12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8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533400"/>
            <a:ext cx="4648200" cy="23098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607F02-12C7-B9D2-D42A-CB0CBA076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6417" y="2514602"/>
            <a:ext cx="6600451" cy="2262781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Узбекистан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192883-5B96-D18D-9D89-4DCD379D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Узбекистана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919E94-E7F3-0879-AAD0-81ECE2F7C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8765" y="1524000"/>
            <a:ext cx="8136722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 занимает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место в мире по добыче природного газа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в мире по экспорту природного газа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место по производству хлопка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место в мире по запасам урана (4 % мировых запасов урана)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место в мире по общим запасам золота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место по уровню добычи золота .</a:t>
            </a:r>
          </a:p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908CFDD-F053-D206-6013-88DFB882E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10506"/>
            <a:ext cx="4840357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1F990AC-BDE3-75BA-9FF1-E803C953D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429000"/>
            <a:ext cx="4840357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0C7A29-DC15-E843-AB35-F49227377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358" y="0"/>
            <a:ext cx="4303643" cy="3418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D2920A-18A1-8A1C-3F41-74D08653E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357" y="3429001"/>
            <a:ext cx="43036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99F0E7-7114-93AA-22B4-CE7303BE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Узбекистана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E09648D-41F0-4364-9CA0-C844ED3B1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9131" y="1524000"/>
            <a:ext cx="8196357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1991—2021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ВВП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снизилась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37 % до 19,2 %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ВВП по отраслям экономики: </a:t>
            </a: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19,2 %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 услуг 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47,3 %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населения в: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indent="-173038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 хозяйстве -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indent="-173038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-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3275" indent="-173038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сфере услуг -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A36D59-3354-3E1C-B722-CD6A06F6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B51C8FF-E567-88B1-399D-DC99B6CBF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8991487" cy="35877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BB85E7-9E3F-A190-44B0-BD4766421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991" y="3665154"/>
            <a:ext cx="4244009" cy="3055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39A4B3B-B4A7-C46B-4FC9-7C44316A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152" y="3587726"/>
            <a:ext cx="4905411" cy="32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E1226E-9D74-80F4-F679-3F718E35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Узбекистана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292A15-3727-B781-D804-A0FF75CC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1565" y="1524000"/>
            <a:ext cx="8593922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ВВП - 69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долларов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квартале 2022 года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ВВП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Узбекистане составил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5,8%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сравнению с аналогичным периодом 2021 года, освоены иностранные инвестиции на сумму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2,4 млрд долларов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освоенных иностранных инвестиций в экономику Узбекистана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составил около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млрд долларов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первого Ташкентского международного инвестиционного форума в 2022 году Шавкат Мирзиёев объявил о планах в ближайшие 5 лет довести ВВП страны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100 миллиардов долларов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годовой объем экспорта 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30 миллиардов долларов</a:t>
            </a:r>
          </a:p>
        </p:txBody>
      </p:sp>
    </p:spTree>
    <p:extLst>
      <p:ext uri="{BB962C8B-B14F-4D97-AF65-F5344CB8AC3E}">
        <p14:creationId xmlns:p14="http://schemas.microsoft.com/office/powerpoint/2010/main" val="340441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559060-3904-A9AA-134A-EE1EDF7E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944" y="-198783"/>
            <a:ext cx="7491300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Узбекистана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47C4DCF-8ECB-47B3-1A17-EB5D418DD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9070" y="995400"/>
            <a:ext cx="8653557" cy="48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экспортёры: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(1.8 млрд дол) и Россия (1.5 млрд дол),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импортёры: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(3.6 млрд дол) и Китай (3.6 млрд дол)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внешнеторговый оборот Узбекистана составляет около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млрд долларов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экспорт — около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долларов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—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16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долларов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торговые партнёры Узбекистана:</a:t>
            </a: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— около 6 млрд долларов </a:t>
            </a: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— более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5,5 млрд долларов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более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долларов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Турция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более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долларов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Южная Корея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около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долларов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свыше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долларов.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3E0AD5-FCDF-1E8D-90AC-A4DB0DB5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D61066B-1DBF-B67E-D870-E183DDCC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D8330C9-356B-E00C-FEAB-B6493CB50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619" y="1"/>
            <a:ext cx="5364491" cy="3565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212BC57-5E41-D1E5-7D29-1CFE8B28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618" y="3565809"/>
            <a:ext cx="5364491" cy="32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8D419C-CF39-2A68-D0B7-FB4FDE6B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Образование в Узбекистане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E83BBD-DEB2-8A4C-4957-E12EADFFB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образования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Узбекистан: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 и воспитание;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среднее и среднее специальное образование;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образование;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образование;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послевузовское образование;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 и повышение квалификации кадров;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внешкольное образование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49262" indent="0" algn="r">
              <a:buNone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2" indent="0" algn="r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Узбекистан от 23.09.2020 г.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ЗРУ-637 "Об образовании"</a:t>
            </a:r>
          </a:p>
          <a:p>
            <a:pPr marL="717550" indent="-268288" algn="just">
              <a:buFont typeface="Wingdings" panose="05000000000000000000" pitchFamily="2" charset="2"/>
              <a:buChar char="Ø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800" dirty="0"/>
              <a:t/>
            </a:r>
            <a:br>
              <a:rPr lang="ru-RU" sz="2800" dirty="0"/>
            </a:b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9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8D419C-CF39-2A68-D0B7-FB4FDE6B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Образование в Узбекистане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E83BBD-DEB2-8A4C-4957-E12EADFFB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2020-2021 учебному году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школ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составило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10 181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3 893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городах, 6 288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кишлаках,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обучающихся по языкам обучения: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85,61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узбекский,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9,94%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русский,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1,97 %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каракалпакский,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1,14 %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таджикский,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173038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1 %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3556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школах обучение ведётся на нескольких языках</a:t>
            </a:r>
          </a:p>
        </p:txBody>
      </p:sp>
    </p:spTree>
    <p:extLst>
      <p:ext uri="{BB962C8B-B14F-4D97-AF65-F5344CB8AC3E}">
        <p14:creationId xmlns:p14="http://schemas.microsoft.com/office/powerpoint/2010/main" val="1491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3FCFA3-6845-E6E8-547D-7F94DB0B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3A3A09-444B-1894-51B2-5EE2F1CC7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9079993" cy="68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>
            <a:spLocks noGrp="1"/>
          </p:cNvSpPr>
          <p:nvPr>
            <p:ph type="title" idx="4294967295"/>
          </p:nvPr>
        </p:nvSpPr>
        <p:spPr>
          <a:xfrm>
            <a:off x="2350294" y="178649"/>
            <a:ext cx="74914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66"/>
              </a:buClr>
              <a:buSzPts val="4400"/>
            </a:pPr>
            <a:r>
              <a:rPr lang="en-US" sz="4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Географические</a:t>
            </a:r>
            <a:r>
              <a:rPr lang="en-US" sz="4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данные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26" name="Google Shape;126;p8"/>
          <p:cNvSpPr txBox="1">
            <a:spLocks noGrp="1"/>
          </p:cNvSpPr>
          <p:nvPr>
            <p:ph type="body" idx="4294967295"/>
          </p:nvPr>
        </p:nvSpPr>
        <p:spPr>
          <a:xfrm>
            <a:off x="3176588" y="5334001"/>
            <a:ext cx="7491412" cy="9048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hlink"/>
              </a:buClr>
              <a:buSzPts val="2800"/>
              <a:buFont typeface="Noto Sans Symbols"/>
              <a:buChar char="●"/>
            </a:pP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Площадь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448 924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кв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км</a:t>
            </a:r>
            <a:endParaRPr dirty="0"/>
          </a:p>
          <a:p>
            <a:pPr indent="-165100">
              <a:spcBef>
                <a:spcPts val="560"/>
              </a:spcBef>
              <a:buClr>
                <a:schemeClr val="hlink"/>
              </a:buClr>
              <a:buSzPts val="2800"/>
              <a:buNone/>
            </a:pP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95979" y="1321650"/>
            <a:ext cx="7772400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8"/>
          <p:cNvSpPr/>
          <p:nvPr/>
        </p:nvSpPr>
        <p:spPr>
          <a:xfrm>
            <a:off x="8458200" y="3262312"/>
            <a:ext cx="90600" cy="90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457200"/>
            <a:endParaRPr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5A330D-8214-9351-D381-C3769C87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Образование в Узбекистане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AEA204C-2147-A2F8-A08B-821412C8A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9861" y="1524000"/>
            <a:ext cx="8315626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школах бесплатное, но за пользование учебниками с каждого ученика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взимается ежегодная арендная плата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дешёвая арендная плата за учебники составила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7400 сумов (по нынешнему курсу около 40 рублей)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 получают учебники первоклассники, воспитанники домов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Мехрибонлик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специальных школ и школ-интернатов, дети из нуждающихся в социальной помощи семей.</a:t>
            </a:r>
          </a:p>
        </p:txBody>
      </p:sp>
    </p:spTree>
    <p:extLst>
      <p:ext uri="{BB962C8B-B14F-4D97-AF65-F5344CB8AC3E}">
        <p14:creationId xmlns:p14="http://schemas.microsoft.com/office/powerpoint/2010/main" val="24062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16311D-A546-17EC-AED3-44B2E0E8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45" y="0"/>
            <a:ext cx="11311758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Высшее образование </a:t>
            </a:r>
            <a:r>
              <a:rPr lang="ru-RU" b="1" dirty="0">
                <a:solidFill>
                  <a:srgbClr val="002060"/>
                </a:solidFill>
              </a:rPr>
              <a:t>в Узбекистане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C728D6-7997-6BE2-6AE8-5D8540BBC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8731" y="992087"/>
            <a:ext cx="8726557" cy="4873826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развитую сеть вузов, численность работающего в них профессорского-преподавательского состава невелика </a:t>
            </a:r>
          </a:p>
          <a:p>
            <a:pPr marL="11430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22,8 тыс. человек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его квалификация в целом невысока: доля профессоров, докторов наук в профессорско-преподавательском составе вузов составила лишь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6,7 %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кандидатов наук 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30,4 %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73FD4AA-6832-B803-B509-3768DA91E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662" y="3045003"/>
            <a:ext cx="6748669" cy="38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3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371BB8-D494-0167-4D4C-0CD06823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Образование в Узбекистане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65DCD59-C5B3-FDC9-5D44-4DD935431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9009" y="1371600"/>
            <a:ext cx="8176478" cy="53472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основных партнёров Узбекистана в сфере образования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Узбекистане действует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филиалов российских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вузов: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-180975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МИСиС», </a:t>
            </a:r>
          </a:p>
          <a:p>
            <a:pPr marL="630238" indent="-180975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Ядерный университет МИФИ, </a:t>
            </a:r>
          </a:p>
          <a:p>
            <a:pPr marL="630238" indent="-180975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МГИМО,</a:t>
            </a:r>
          </a:p>
          <a:p>
            <a:pPr marL="630238" indent="-180975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университет физической культуры, спорта, молодёжи и туризма, </a:t>
            </a:r>
          </a:p>
          <a:p>
            <a:pPr marL="630238" indent="-180975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Химико-технологический университет имени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Д.И. Менделеева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238" indent="-180975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МЭИ и др.</a:t>
            </a:r>
          </a:p>
          <a:p>
            <a:pPr marL="449263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2002 году открылся первый англоязычный вуз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Вестминстерский Университет в городе Ташкенте.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006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C35750-6CAF-5AA0-065F-7247CF61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763" y="1"/>
            <a:ext cx="5258238" cy="33563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9379CD-A678-D4BE-421D-C478A216F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4005471" cy="4121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E0D627F-463F-D688-E73A-0BAD809CC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896" y="3356334"/>
            <a:ext cx="5208104" cy="3501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FE4FFDE-9FFE-35BF-BE48-867894CE1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4121648"/>
            <a:ext cx="3931164" cy="27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68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997A23-8449-C50A-5429-5117FB78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7" y="-55800"/>
            <a:ext cx="74913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в Узбекистане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4B35DB6-2F2E-B1EF-2DF2-A8EA054C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6228" y="817897"/>
            <a:ext cx="9522372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постсоветскую эпоху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здравоохранения в Узбекистане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ухудшилось,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1992 по 2003 год расходы на здравоохранение и соотношение больничных коек к населению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сократились почти на 50 процентов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Отъезд русского населения в этот период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лишил»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здравоохранения персонала.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C63936-2269-AA87-1D6D-A897FACC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23" y="2563034"/>
            <a:ext cx="5834891" cy="38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6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6FDB44-A492-6635-0439-1C6E27411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в Узбекистане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56F6E8B-F76C-B51F-AD3C-9C357BFCD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7531" y="1285461"/>
            <a:ext cx="7873391" cy="47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же время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независимости узбекское здравоохранение претерпело существенные изменения,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уникальная система центров неотложной медицинской помощи, оснащённая относительно современным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оборудованием,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экстренной медицинской помощи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бесплатную медицинскую помощь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как на первичном, догоспитальном этапе так и на уровне квалифицированной стационарной помощи.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B1C886D-90CE-B03F-70E2-B2EB636D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357" y="4025348"/>
            <a:ext cx="3906078" cy="26040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3958EF-0FED-724C-2F75-2FC535CD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25349"/>
            <a:ext cx="4094922" cy="26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27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69DA1E-E27E-D3D5-61D7-6A7664FB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в Узбекистане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BABB372-BFFB-0960-9F9B-52803200C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2860" y="1638072"/>
            <a:ext cx="4214192" cy="44994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здравоохранение в бюджете страны очень существенны —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млрд сумм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Узбекистана представлено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государственными и частными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ЛПУ.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76A19BB-93C0-2574-32AF-B4FD2BD0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59616"/>
            <a:ext cx="4572000" cy="2571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A7FF317-B396-5CE5-3545-0975A5305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33" y="4131366"/>
            <a:ext cx="4652135" cy="27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FE5EBE-3751-4F05-E916-65E04172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в Узбекистане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518A42C-18EC-CAFE-B3F7-7122047D6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система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уровня иерархии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общенациональный (республиканский) уровень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уровень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уровень, состоящий из районов или городов, с относительно небольшой долей частного сектора</a:t>
            </a:r>
          </a:p>
          <a:p>
            <a:pPr marL="11430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все еще представляет небольшую часть.</a:t>
            </a:r>
          </a:p>
        </p:txBody>
      </p:sp>
    </p:spTree>
    <p:extLst>
      <p:ext uri="{BB962C8B-B14F-4D97-AF65-F5344CB8AC3E}">
        <p14:creationId xmlns:p14="http://schemas.microsoft.com/office/powerpoint/2010/main" val="2942646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F313C19-E090-AB4B-BCC9-040D444E6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5993" y="1280211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dirty="0"/>
              <a:t>Территория города составляет 25 000 гектаров (250  кв. км),</a:t>
            </a:r>
          </a:p>
          <a:p>
            <a:pPr marL="114300" indent="0">
              <a:buNone/>
            </a:pPr>
            <a:r>
              <a:rPr lang="ru-RU" dirty="0">
                <a:sym typeface="Arial"/>
              </a:rPr>
              <a:t>Население:  2 766 400. 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A9019BB-1C7F-AE1F-4868-313D7EB3C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55" y="2138160"/>
            <a:ext cx="6070861" cy="4643640"/>
          </a:xfrm>
          <a:prstGeom prst="rect">
            <a:avLst/>
          </a:prstGeom>
        </p:spPr>
      </p:pic>
      <p:sp>
        <p:nvSpPr>
          <p:cNvPr id="8" name="Google Shape;139;p10">
            <a:extLst>
              <a:ext uri="{FF2B5EF4-FFF2-40B4-BE49-F238E27FC236}">
                <a16:creationId xmlns="" xmlns:a16="http://schemas.microsoft.com/office/drawing/2014/main" id="{95EC7EE7-35E6-057D-F3A5-593DBE11CE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0350" y="76200"/>
            <a:ext cx="7491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 algn="ctr">
              <a:buClr>
                <a:srgbClr val="FF0066"/>
              </a:buClr>
              <a:buSzPts val="4000"/>
            </a:pP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Столица</a:t>
            </a:r>
            <a:r>
              <a:rPr lang="ru-RU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г.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Ташкент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28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>
            <a:spLocks noGrp="1"/>
          </p:cNvSpPr>
          <p:nvPr>
            <p:ph type="title"/>
          </p:nvPr>
        </p:nvSpPr>
        <p:spPr>
          <a:xfrm>
            <a:off x="2350350" y="76200"/>
            <a:ext cx="7491300" cy="7473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 algn="ctr">
              <a:buClr>
                <a:srgbClr val="FF0066"/>
              </a:buClr>
              <a:buSzPts val="4000"/>
            </a:pP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Столица</a:t>
            </a:r>
            <a:r>
              <a:rPr lang="ru-RU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Ташкент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40" name="Google Shape;140;p10"/>
          <p:cNvSpPr txBox="1">
            <a:spLocks noGrp="1"/>
          </p:cNvSpPr>
          <p:nvPr>
            <p:ph type="body" idx="1"/>
          </p:nvPr>
        </p:nvSpPr>
        <p:spPr>
          <a:xfrm>
            <a:off x="1987817" y="1024575"/>
            <a:ext cx="8349006" cy="518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>
              <a:lnSpc>
                <a:spcPct val="80000"/>
              </a:lnSpc>
              <a:spcBef>
                <a:spcPts val="440"/>
              </a:spcBef>
              <a:buClr>
                <a:schemeClr val="hlink"/>
              </a:buClr>
              <a:buSzPts val="2200"/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дин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из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крупнейших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промышленных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научных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культурных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центров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Средней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Азии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>
              <a:lnSpc>
                <a:spcPct val="80000"/>
              </a:lnSpc>
              <a:spcBef>
                <a:spcPts val="440"/>
              </a:spcBef>
              <a:buClr>
                <a:schemeClr val="hlink"/>
              </a:buClr>
              <a:buSzPts val="2200"/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Ташкент является одним из древнейших городов Средней Азии - в 2009 году отмечалось 2200-летие города.</a:t>
            </a:r>
            <a:endParaRPr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80000"/>
              </a:lnSpc>
              <a:spcBef>
                <a:spcPts val="440"/>
              </a:spcBef>
              <a:buClr>
                <a:schemeClr val="hlink"/>
              </a:buClr>
              <a:buSzPts val="2200"/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Город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расположен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в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долине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реки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Чирчик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в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предгорьях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Тянь-Шаня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высоте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480 м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над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уровнем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моря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80000"/>
              </a:lnSpc>
              <a:spcBef>
                <a:spcPts val="440"/>
              </a:spcBef>
              <a:buClr>
                <a:schemeClr val="hlink"/>
              </a:buClr>
              <a:buSzPts val="2200"/>
              <a:buNone/>
            </a:pP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093B11A-EB4F-C4ED-745A-D13901C6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845" y="3615375"/>
            <a:ext cx="4310988" cy="32317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805" y="3615376"/>
            <a:ext cx="4369195" cy="324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 algn="ctr">
              <a:buClr>
                <a:srgbClr val="FF0066"/>
              </a:buClr>
              <a:buSzPts val="4400"/>
            </a:pPr>
            <a:r>
              <a:rPr lang="en-US" sz="44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Население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34" name="Google Shape;134;p9"/>
          <p:cNvSpPr txBox="1">
            <a:spLocks noGrp="1"/>
          </p:cNvSpPr>
          <p:nvPr>
            <p:ph type="body" idx="1"/>
          </p:nvPr>
        </p:nvSpPr>
        <p:spPr>
          <a:xfrm>
            <a:off x="1985913" y="1438374"/>
            <a:ext cx="8529574" cy="471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ts val="2800"/>
              <a:buNone/>
            </a:pPr>
            <a:r>
              <a:rPr lang="en-US" sz="2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Население</a:t>
            </a:r>
            <a:r>
              <a:rPr lang="en-US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Узбекистана</a:t>
            </a:r>
            <a:r>
              <a:rPr lang="en-US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35 </a:t>
            </a:r>
            <a:r>
              <a:rPr lang="en-US" sz="2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миллионов</a:t>
            </a:r>
            <a:r>
              <a:rPr lang="en-US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человек</a:t>
            </a:r>
            <a:r>
              <a:rPr lang="en-US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8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>
              <a:lnSpc>
                <a:spcPct val="80000"/>
              </a:lnSpc>
              <a:spcBef>
                <a:spcPts val="560"/>
              </a:spcBef>
              <a:buClr>
                <a:schemeClr val="hlink"/>
              </a:buClr>
              <a:buSzPts val="2800"/>
              <a:buNone/>
            </a:pPr>
            <a:r>
              <a:rPr lang="en-US" sz="2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CCEBCEB-1B13-E0B1-A9AE-C8920B24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777" y="2274324"/>
            <a:ext cx="5579736" cy="387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E3C19A1-11A3-0CFA-E4C2-151BBD7DB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06AB87-5121-142E-E300-2A61434D7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8924"/>
            <a:ext cx="9144000" cy="5689076"/>
          </a:xfrm>
          <a:prstGeom prst="rect">
            <a:avLst/>
          </a:prstGeom>
        </p:spPr>
      </p:pic>
      <p:sp>
        <p:nvSpPr>
          <p:cNvPr id="7" name="Google Shape;139;p10">
            <a:extLst>
              <a:ext uri="{FF2B5EF4-FFF2-40B4-BE49-F238E27FC236}">
                <a16:creationId xmlns="" xmlns:a16="http://schemas.microsoft.com/office/drawing/2014/main" id="{8F77C2B7-025D-5FBD-0B4A-82E54AD8E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0350" y="76200"/>
            <a:ext cx="7491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 algn="ctr">
              <a:buClr>
                <a:srgbClr val="FF0066"/>
              </a:buClr>
              <a:buSzPts val="4000"/>
            </a:pP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Столица</a:t>
            </a:r>
            <a:r>
              <a:rPr lang="ru-RU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г.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Ташкент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27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99A72-DDBD-450E-C6DF-AF012E9F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257" y="30429"/>
            <a:ext cx="6589199" cy="128089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Регионы Узбекистана: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7B19DE-A70C-E6B6-3FC8-855995F9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012" y="1530284"/>
            <a:ext cx="8044206" cy="4408602"/>
          </a:xfrm>
        </p:spPr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Андижанская область;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Бухарская область;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Джизакская область;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Кашкадарьинская область;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Навоийская область;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Наманганская область;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Самаркандская область;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815820-9320-91AB-9ECD-BE95B4BE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034" y="1"/>
            <a:ext cx="3223966" cy="40095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FD8FE05-B4CB-3ECA-47B4-AEFD0E7A6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034" y="4228498"/>
            <a:ext cx="3223966" cy="24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1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7D2A46-60CF-00F7-562F-EB4B76DB8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51" y="125819"/>
            <a:ext cx="6773243" cy="138391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74BDDC-F41B-6BA3-823A-279885292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178" y="1049517"/>
            <a:ext cx="6591985" cy="377762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8. Сурхандарьинская область;</a:t>
            </a:r>
          </a:p>
          <a:p>
            <a:pPr marL="0" indent="0">
              <a:buNone/>
            </a:pPr>
            <a:r>
              <a:rPr lang="ru-RU" dirty="0"/>
              <a:t>9. Сырдарьинская область;</a:t>
            </a:r>
          </a:p>
          <a:p>
            <a:pPr marL="0" indent="0">
              <a:buNone/>
            </a:pPr>
            <a:r>
              <a:rPr lang="ru-RU" dirty="0"/>
              <a:t>10. Ташкентская область;</a:t>
            </a:r>
          </a:p>
          <a:p>
            <a:pPr marL="0" indent="0">
              <a:buNone/>
            </a:pPr>
            <a:r>
              <a:rPr lang="ru-RU" dirty="0"/>
              <a:t>11. Ферганская область ;</a:t>
            </a:r>
          </a:p>
          <a:p>
            <a:pPr marL="0" indent="0">
              <a:buNone/>
            </a:pPr>
            <a:r>
              <a:rPr lang="ru-RU" dirty="0"/>
              <a:t>12. Хорезмская область;</a:t>
            </a:r>
          </a:p>
          <a:p>
            <a:pPr marL="0" indent="0">
              <a:buNone/>
            </a:pPr>
            <a:r>
              <a:rPr lang="ru-RU" dirty="0"/>
              <a:t>13. Республика Каракалпакстан.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0F2A6C-D3E9-E504-3955-3172B1C4F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57" y="3687327"/>
            <a:ext cx="6773244" cy="3044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6736131-2781-1736-AE37-2874FCB27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803" y="1106345"/>
            <a:ext cx="3746514" cy="20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9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4FB4F4-ED03-CB29-B851-93D9D652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459" y="70437"/>
            <a:ext cx="6589199" cy="583904"/>
          </a:xfrm>
        </p:spPr>
        <p:txBody>
          <a:bodyPr>
            <a:normAutofit/>
          </a:bodyPr>
          <a:lstStyle/>
          <a:p>
            <a:r>
              <a:rPr lang="ru-RU" sz="1800" b="1" dirty="0"/>
              <a:t>Хорезмская область, г. Хорезм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B943F5-29E1-0FA6-7EC5-D26AEFB36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AF5773E-C410-44B3-5A63-9EB8B5F8F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4284"/>
            <a:ext cx="9144000" cy="64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69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9416" y="1248508"/>
            <a:ext cx="7760677" cy="426706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Самарканд — один из древнейших городов мира, основанный, по археологическим данным, в середине VIII века до н. э. (Древняя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Мараканда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столица государства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Тимуридов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2 тысячелетий город являлся ключевым пунктом на Великом шёлковом пути между Китаем и Европой, а также одним из главных центров науки средневекового Востока.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707" y="3553872"/>
            <a:ext cx="6151685" cy="330412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91698" y="87215"/>
            <a:ext cx="6589199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Самарканд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170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5793" y="1644161"/>
            <a:ext cx="7496908" cy="380106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XIV веке был столицей империи Тамерлана и династии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Тимуридов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Подавляющее большинство архитектурных шедевров города было построено в эту эпоху и в эпоху узбекской династии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Джанидов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Аштарханидов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Это был период наивысшего развития Самарканда.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44" y="3544695"/>
            <a:ext cx="7480056" cy="319660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621602" y="776510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Самарканд</a:t>
            </a: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91757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Самарканд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3370" y="1300294"/>
            <a:ext cx="6591985" cy="409218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1925-1930 годах Самарканд являлся столицей Узбекской ССР.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2001 году город и его исторические архитектурные и археологические памятники были внесены в список Всемирного наследия ЮНЕСКО под названием «Самарканд — перекрёсток культур».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608" y="3373868"/>
            <a:ext cx="4919239" cy="32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2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801" y="193676"/>
            <a:ext cx="2879725" cy="21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00" y="228601"/>
            <a:ext cx="2868612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4076" y="2362201"/>
            <a:ext cx="2879725" cy="21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2587" y="4543426"/>
            <a:ext cx="2868612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7600" y="4572001"/>
            <a:ext cx="2868612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7"/>
          <p:cNvSpPr txBox="1"/>
          <p:nvPr/>
        </p:nvSpPr>
        <p:spPr>
          <a:xfrm>
            <a:off x="7685087" y="2971800"/>
            <a:ext cx="27828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>
                <a:srgbClr val="FF0066"/>
              </a:buClr>
              <a:buSzPts val="4000"/>
            </a:pPr>
            <a:r>
              <a:rPr lang="en-US" sz="4000" b="1" dirty="0" err="1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Самарканд</a:t>
            </a:r>
            <a:endParaRPr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4686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57C560-6CBD-2DC9-98B3-C1F65047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8F6A231-DD93-792C-4282-0812E4D3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0"/>
            <a:ext cx="9145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24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215900"/>
            <a:ext cx="365760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0" y="215900"/>
            <a:ext cx="365760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8200" y="3733800"/>
            <a:ext cx="3962400" cy="29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6"/>
          <p:cNvSpPr txBox="1"/>
          <p:nvPr/>
        </p:nvSpPr>
        <p:spPr>
          <a:xfrm>
            <a:off x="5724525" y="2955925"/>
            <a:ext cx="2303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457200">
              <a:buClr>
                <a:srgbClr val="FF0066"/>
              </a:buClr>
              <a:buSzPts val="4000"/>
            </a:pPr>
            <a:r>
              <a:rPr lang="en-US" sz="4000" b="1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БУХАРА</a:t>
            </a:r>
            <a:endParaRPr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4342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B0F41E8-631A-B61F-0252-997BBAD92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1189" y="201976"/>
            <a:ext cx="7491300" cy="4714800"/>
          </a:xfrm>
        </p:spPr>
        <p:txBody>
          <a:bodyPr/>
          <a:lstStyle/>
          <a:p>
            <a:pPr marL="11430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В Узбекистане проживает больше130 наций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 - 72 %,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- 8 %,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Taджики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- 5 %,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Казахи - 4 %,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Каракалпаки, киргизы, туркмены, татары, корейцы, уйгуры, евреи, армяне, украинцы и другие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EB32855-8E00-E849-24AB-440688C4E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58" y="4298623"/>
            <a:ext cx="3660599" cy="24359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1BC5BB-DDDD-41C3-CE4D-1F7F56B3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680" y="4496211"/>
            <a:ext cx="2912315" cy="2238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193743C-E39F-0E1B-B3E6-F9DD06275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63" y="4298624"/>
            <a:ext cx="2218280" cy="24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294FB4-8BA2-7B6E-95EF-AC2B4F61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15A3B19-C2EA-D189-BFA7-9AD55C669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"/>
            <a:ext cx="9143999" cy="687043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1B269E0-79D3-A6F1-2126-D3D942212923}"/>
              </a:ext>
            </a:extLst>
          </p:cNvPr>
          <p:cNvSpPr>
            <a:spLocks noGrp="1"/>
          </p:cNvSpPr>
          <p:nvPr/>
        </p:nvSpPr>
        <p:spPr>
          <a:xfrm>
            <a:off x="1101800" y="2857500"/>
            <a:ext cx="998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>
            <a:lvl1pPr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2pPr>
            <a:lvl3pPr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3pPr>
            <a:lvl4pPr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4pPr>
            <a:lvl5pPr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5pPr>
            <a:lvl6pPr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6pPr>
            <a:lvl7pPr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7pPr>
            <a:lvl8pPr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8pPr>
            <a:lvl9pPr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1B269E0-79D3-A6F1-2126-D3D942212923}"/>
              </a:ext>
            </a:extLst>
          </p:cNvPr>
          <p:cNvSpPr>
            <a:spLocks noGrp="1"/>
          </p:cNvSpPr>
          <p:nvPr/>
        </p:nvSpPr>
        <p:spPr>
          <a:xfrm>
            <a:off x="1254200" y="3009900"/>
            <a:ext cx="998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>
            <a:lvl1pPr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2pPr>
            <a:lvl3pPr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3pPr>
            <a:lvl4pPr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4pPr>
            <a:lvl5pPr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5pPr>
            <a:lvl6pPr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6pPr>
            <a:lvl7pPr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7pPr>
            <a:lvl8pPr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8pPr>
            <a:lvl9pPr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881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7DC3E88-118A-02FE-7294-9E654338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DD2F63-C4E3-12FF-7A10-5BCDEB80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1976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body" idx="1"/>
          </p:nvPr>
        </p:nvSpPr>
        <p:spPr>
          <a:xfrm>
            <a:off x="2308110" y="616670"/>
            <a:ext cx="8359891" cy="494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ts val="3200"/>
              <a:buNone/>
            </a:pP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Arial"/>
              </a:rPr>
              <a:t>Государственный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Arial"/>
              </a:rPr>
              <a:t>язык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Arial"/>
              </a:rPr>
              <a:t> – </a:t>
            </a:r>
            <a:r>
              <a:rPr lang="ru-RU" sz="36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у</a:t>
            </a:r>
            <a:r>
              <a:rPr lang="en-US" sz="36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Arial"/>
              </a:rPr>
              <a:t>збекский</a:t>
            </a:r>
            <a:endParaRPr lang="ru-RU" sz="36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Arial"/>
            </a:endParaRPr>
          </a:p>
          <a:p>
            <a:pPr marL="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ts val="3200"/>
              <a:buNone/>
            </a:pPr>
            <a:endParaRPr lang="ru-RU" sz="32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ts val="3200"/>
              <a:buNone/>
            </a:pPr>
            <a:endParaRPr lang="ru-RU" sz="32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>
              <a:lnSpc>
                <a:spcPct val="114000"/>
              </a:lnSpc>
              <a:spcBef>
                <a:spcPts val="0"/>
              </a:spcBef>
              <a:buClr>
                <a:schemeClr val="hlink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Входит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в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группу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тюркских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языков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>
              <a:lnSpc>
                <a:spcPct val="114000"/>
              </a:lnSpc>
              <a:spcBef>
                <a:spcPts val="640"/>
              </a:spcBef>
              <a:buClr>
                <a:schemeClr val="hlink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Республика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Узбекистан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обеспечивает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уважительное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отношение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к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языкам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обычаям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и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традициям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наций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и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народностей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проживающих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ее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территории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создание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условий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для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их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развития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>
              <a:lnSpc>
                <a:spcPct val="114000"/>
              </a:lnSpc>
              <a:spcBef>
                <a:spcPts val="640"/>
              </a:spcBef>
              <a:buClr>
                <a:schemeClr val="hlink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стране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действуют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различные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национальные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культурные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центры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6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 algn="ctr">
              <a:buClr>
                <a:srgbClr val="FF0066"/>
              </a:buClr>
              <a:buSzPts val="4000"/>
            </a:pP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государственной</a:t>
            </a:r>
            <a:r>
              <a:rPr lang="en-US" sz="4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власти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52" name="Google Shape;152;p12"/>
          <p:cNvSpPr txBox="1">
            <a:spLocks noGrp="1"/>
          </p:cNvSpPr>
          <p:nvPr>
            <p:ph type="body" idx="1"/>
          </p:nvPr>
        </p:nvSpPr>
        <p:spPr>
          <a:xfrm>
            <a:off x="2240325" y="1524000"/>
            <a:ext cx="8275163" cy="5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ts val="2000"/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Узбекистан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суверенная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демократическая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республика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ts val="200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сентября1991 года объявлена независимость     Республики Узбекистан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80000"/>
              </a:lnSpc>
              <a:spcBef>
                <a:spcPts val="400"/>
              </a:spcBef>
              <a:buClr>
                <a:schemeClr val="hlink"/>
              </a:buClr>
              <a:buSzPts val="2000"/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Конституция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принята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8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декабря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1992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года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66A8F3-0687-56E9-044A-CBD917025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36" y="3243336"/>
            <a:ext cx="4043462" cy="26907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534C35A-1FA0-2058-2500-D4A4455AF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883" y="3243336"/>
            <a:ext cx="4440604" cy="267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8E2A86-650B-D675-3817-4E2BDAA7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87" y="754610"/>
            <a:ext cx="7491300" cy="114300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Республики Узбекистан Шавкат Мирзиёев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9527383-3BB4-37EF-89BA-BD41B42FB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F7D6D62-AAD2-2F3E-6C80-B40159BAA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699" y="1348034"/>
            <a:ext cx="6012976" cy="55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CE032F-CDD0-2D39-89DC-F90AD06E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797" y="619200"/>
            <a:ext cx="7491300" cy="114300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Исполнительную власть осуществляет Кабинет Министров Республики Узбекистан, которым руководит Премьер-министр Абдулла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Арипов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83D61DD-CB25-4358-D380-0F52F672A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880430-3D08-B9C6-77C4-80425E5F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74" y="2130459"/>
            <a:ext cx="7848915" cy="46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6F7C61-38AD-E549-9034-D845D6AA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189" y="775355"/>
            <a:ext cx="7491300" cy="114300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Высшим государственным представительным органом является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Мажлис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Узбекистан, осуществляющий законодательную власть.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260002D-13B0-D4BD-29D8-1922B219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652" y="2106205"/>
            <a:ext cx="6968618" cy="46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1114</Words>
  <Application>Microsoft Office PowerPoint</Application>
  <PresentationFormat>Произвольный</PresentationFormat>
  <Paragraphs>161</Paragraphs>
  <Slides>41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Легкий дым</vt:lpstr>
      <vt:lpstr>1_Легкий дым</vt:lpstr>
      <vt:lpstr>Республика Узбекистан</vt:lpstr>
      <vt:lpstr>Географические данные</vt:lpstr>
      <vt:lpstr>Население</vt:lpstr>
      <vt:lpstr>Презентация PowerPoint</vt:lpstr>
      <vt:lpstr>Презентация PowerPoint</vt:lpstr>
      <vt:lpstr>Организация государственной власти</vt:lpstr>
      <vt:lpstr>Президент Республики Узбекистан Шавкат Мирзиёев.   </vt:lpstr>
      <vt:lpstr> Исполнительную власть осуществляет Кабинет Министров Республики Узбекистан, которым руководит Премьер-министр Абдулла Арипов </vt:lpstr>
      <vt:lpstr>Высшим государственным представительным органом является Олий Мажлис Республики Узбекистан, осуществляющий законодательную власть. </vt:lpstr>
      <vt:lpstr>Экономика Узбекистана</vt:lpstr>
      <vt:lpstr>Презентация PowerPoint</vt:lpstr>
      <vt:lpstr>Экономика Узбекистана</vt:lpstr>
      <vt:lpstr>Презентация PowerPoint</vt:lpstr>
      <vt:lpstr>Экономика Узбекистана</vt:lpstr>
      <vt:lpstr>Экономика Узбекистана</vt:lpstr>
      <vt:lpstr>Презентация PowerPoint</vt:lpstr>
      <vt:lpstr>Образование в Узбекистане</vt:lpstr>
      <vt:lpstr>Образование в Узбекистане</vt:lpstr>
      <vt:lpstr>Презентация PowerPoint</vt:lpstr>
      <vt:lpstr>Образование в Узбекистане</vt:lpstr>
      <vt:lpstr>Высшее образование в Узбекистане</vt:lpstr>
      <vt:lpstr>Образование в Узбекистане</vt:lpstr>
      <vt:lpstr>Презентация PowerPoint</vt:lpstr>
      <vt:lpstr>Здравоохранение в Узбекистане</vt:lpstr>
      <vt:lpstr>Здравоохранение в Узбекистане</vt:lpstr>
      <vt:lpstr>Здравоохранение в Узбекистане</vt:lpstr>
      <vt:lpstr>Здравоохранение в Узбекистане</vt:lpstr>
      <vt:lpstr>Столица - г. Ташкент</vt:lpstr>
      <vt:lpstr>Столица - г. Ташкент</vt:lpstr>
      <vt:lpstr>Столица - г. Ташкент</vt:lpstr>
      <vt:lpstr>Регионы Узбекистана: </vt:lpstr>
      <vt:lpstr>Презентация PowerPoint</vt:lpstr>
      <vt:lpstr>Хорезмская область, г. Хорезм</vt:lpstr>
      <vt:lpstr> Город Самарканд</vt:lpstr>
      <vt:lpstr>Презентация PowerPoint</vt:lpstr>
      <vt:lpstr>Город Самарканд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 Узбекистан</dc:title>
  <dc:creator>Мурадова Фазлинисо</dc:creator>
  <cp:lastModifiedBy>1</cp:lastModifiedBy>
  <cp:revision>8</cp:revision>
  <dcterms:created xsi:type="dcterms:W3CDTF">2022-06-19T16:11:36Z</dcterms:created>
  <dcterms:modified xsi:type="dcterms:W3CDTF">2022-06-21T14:47:02Z</dcterms:modified>
</cp:coreProperties>
</file>