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38"/>
  </p:notesMasterIdLst>
  <p:sldIdLst>
    <p:sldId id="256" r:id="rId5"/>
    <p:sldId id="257" r:id="rId6"/>
    <p:sldId id="259" r:id="rId7"/>
    <p:sldId id="258" r:id="rId8"/>
    <p:sldId id="278" r:id="rId9"/>
    <p:sldId id="279" r:id="rId10"/>
    <p:sldId id="276" r:id="rId11"/>
    <p:sldId id="280" r:id="rId12"/>
    <p:sldId id="288" r:id="rId13"/>
    <p:sldId id="277" r:id="rId14"/>
    <p:sldId id="274" r:id="rId15"/>
    <p:sldId id="281" r:id="rId16"/>
    <p:sldId id="283" r:id="rId17"/>
    <p:sldId id="260" r:id="rId18"/>
    <p:sldId id="261" r:id="rId19"/>
    <p:sldId id="262" r:id="rId20"/>
    <p:sldId id="263" r:id="rId21"/>
    <p:sldId id="265" r:id="rId22"/>
    <p:sldId id="267" r:id="rId23"/>
    <p:sldId id="269" r:id="rId24"/>
    <p:sldId id="270" r:id="rId25"/>
    <p:sldId id="271" r:id="rId26"/>
    <p:sldId id="273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9" r:id="rId35"/>
    <p:sldId id="298" r:id="rId36"/>
    <p:sldId id="306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lenkova_e\Desktop\2022-05-04%20&#1040;&#1085;&#1082;&#1077;&#1090;&#1072;%20&#1087;&#1086;%20&#1087;&#1088;&#1086;&#1080;&#1079;&#1074;&#1086;&#1076;&#1089;&#1090;&#1074;&#1077;&#1085;&#1085;&#1086;&#1080;&#774;%20&#1087;&#1088;&#1072;&#1082;&#1090;&#1080;&#1082;&#1077;%20202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lenkova_e\Desktop\2022-05-04%20&#1040;&#1085;&#1082;&#1077;&#1090;&#1072;%20&#1087;&#1086;%20&#1087;&#1088;&#1086;&#1080;&#1079;&#1074;&#1086;&#1076;&#1089;&#1090;&#1074;&#1077;&#1085;&#1085;&#1086;&#1080;&#774;%20&#1087;&#1088;&#1072;&#1082;&#1090;&#1080;&#1082;&#1077;%20202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lenkova_e\Desktop\2022-05-04%20&#1040;&#1085;&#1082;&#1077;&#1090;&#1072;%20&#1087;&#1086;%20&#1087;&#1088;&#1086;&#1080;&#1079;&#1074;&#1086;&#1076;&#1089;&#1090;&#1074;&#1077;&#1085;&#1085;&#1086;&#1080;&#774;%20&#1087;&#1088;&#1072;&#1082;&#1090;&#1080;&#1082;&#1077;%20202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lenkova_e\Desktop\2022-05-04%20&#1040;&#1085;&#1082;&#1077;&#1090;&#1072;%20&#1087;&#1086;%20&#1087;&#1088;&#1086;&#1080;&#1079;&#1074;&#1086;&#1076;&#1089;&#1090;&#1074;&#1077;&#1085;&#1085;&#1086;&#1080;&#774;%20&#1087;&#1088;&#1072;&#1082;&#1090;&#1080;&#1082;&#1077;%20202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lenkova_e\Desktop\2022-05-04%20&#1040;&#1085;&#1082;&#1077;&#1090;&#1072;%20&#1087;&#1086;%20&#1087;&#1088;&#1086;&#1080;&#1079;&#1074;&#1086;&#1076;&#1089;&#1090;&#1074;&#1077;&#1085;&#1085;&#1086;&#1080;&#774;%20&#1087;&#1088;&#1072;&#1082;&#1090;&#1080;&#1082;&#1077;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'8'!$F$4:$H$4</c:f>
              <c:strCache>
                <c:ptCount val="3"/>
                <c:pt idx="0">
                  <c:v>Достаточен</c:v>
                </c:pt>
                <c:pt idx="1">
                  <c:v>Затруднились с ответом</c:v>
                </c:pt>
                <c:pt idx="2">
                  <c:v>Недостаточен</c:v>
                </c:pt>
              </c:strCache>
            </c:strRef>
          </c:cat>
          <c:val>
            <c:numRef>
              <c:f>'8'!$F$6:$H$6</c:f>
              <c:numCache>
                <c:formatCode>0%</c:formatCode>
                <c:ptCount val="3"/>
                <c:pt idx="0">
                  <c:v>0.76326530612244903</c:v>
                </c:pt>
                <c:pt idx="1">
                  <c:v>0.14285714285714285</c:v>
                </c:pt>
                <c:pt idx="2">
                  <c:v>9.3877551020408165E-2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DB-429A-93F7-A8318DE8F2E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7059584"/>
        <c:axId val="202642560"/>
      </c:barChart>
      <c:catAx>
        <c:axId val="187059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02642560"/>
        <c:crosses val="autoZero"/>
        <c:auto val="1"/>
        <c:lblAlgn val="ctr"/>
        <c:lblOffset val="100"/>
        <c:noMultiLvlLbl val="0"/>
      </c:catAx>
      <c:valAx>
        <c:axId val="2026425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7059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'13'!$F$3:$H$3</c:f>
              <c:strCache>
                <c:ptCount val="3"/>
                <c:pt idx="0">
                  <c:v>Достаточный</c:v>
                </c:pt>
                <c:pt idx="1">
                  <c:v>Недостаточный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'13'!$F$5:$H$5</c:f>
              <c:numCache>
                <c:formatCode>0%</c:formatCode>
                <c:ptCount val="3"/>
                <c:pt idx="0">
                  <c:v>0.91428571428571426</c:v>
                </c:pt>
                <c:pt idx="1">
                  <c:v>4.4897959183673466E-2</c:v>
                </c:pt>
                <c:pt idx="2">
                  <c:v>4.0816326530612242E-2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DD-4BE4-A85A-86E8C797C0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7520768"/>
        <c:axId val="217538944"/>
      </c:barChart>
      <c:catAx>
        <c:axId val="217520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17538944"/>
        <c:crosses val="autoZero"/>
        <c:auto val="1"/>
        <c:lblAlgn val="ctr"/>
        <c:lblOffset val="100"/>
        <c:noMultiLvlLbl val="0"/>
      </c:catAx>
      <c:valAx>
        <c:axId val="2175389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75207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'16'!$F$4:$H$4</c:f>
              <c:strCache>
                <c:ptCount val="3"/>
                <c:pt idx="0">
                  <c:v>Да</c:v>
                </c:pt>
                <c:pt idx="1">
                  <c:v>Не знаю</c:v>
                </c:pt>
                <c:pt idx="2">
                  <c:v>Нет</c:v>
                </c:pt>
              </c:strCache>
            </c:strRef>
          </c:cat>
          <c:val>
            <c:numRef>
              <c:f>'16'!$F$6:$H$6</c:f>
              <c:numCache>
                <c:formatCode>0%</c:formatCode>
                <c:ptCount val="3"/>
                <c:pt idx="0">
                  <c:v>0.93061224489795913</c:v>
                </c:pt>
                <c:pt idx="1">
                  <c:v>5.3061224489795916E-2</c:v>
                </c:pt>
                <c:pt idx="2">
                  <c:v>1.6326530612244899E-2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F4-4E06-99CA-1C83FD3E216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2676864"/>
        <c:axId val="202678656"/>
      </c:barChart>
      <c:catAx>
        <c:axId val="202676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02678656"/>
        <c:crosses val="autoZero"/>
        <c:auto val="1"/>
        <c:lblAlgn val="ctr"/>
        <c:lblOffset val="100"/>
        <c:noMultiLvlLbl val="0"/>
      </c:catAx>
      <c:valAx>
        <c:axId val="2026786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2676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'18'!$F$3:$H$3</c:f>
              <c:strCache>
                <c:ptCount val="3"/>
                <c:pt idx="0">
                  <c:v>Да </c:v>
                </c:pt>
                <c:pt idx="1">
                  <c:v>Нет</c:v>
                </c:pt>
                <c:pt idx="2">
                  <c:v>Не знаю, кто куратор</c:v>
                </c:pt>
              </c:strCache>
            </c:strRef>
          </c:cat>
          <c:val>
            <c:numRef>
              <c:f>'18'!$F$5:$H$5</c:f>
              <c:numCache>
                <c:formatCode>0%</c:formatCode>
                <c:ptCount val="3"/>
                <c:pt idx="0">
                  <c:v>0.73469387755102045</c:v>
                </c:pt>
                <c:pt idx="1">
                  <c:v>6.5306122448979598E-2</c:v>
                </c:pt>
                <c:pt idx="2">
                  <c:v>0.19591836734693877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81-490E-9B43-356B1B8DAD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4619392"/>
        <c:axId val="294629376"/>
      </c:barChart>
      <c:catAx>
        <c:axId val="294619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94629376"/>
        <c:crosses val="autoZero"/>
        <c:auto val="1"/>
        <c:lblAlgn val="ctr"/>
        <c:lblOffset val="100"/>
        <c:noMultiLvlLbl val="0"/>
      </c:catAx>
      <c:valAx>
        <c:axId val="2946293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94619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'22'!$G$6:$I$6</c:f>
              <c:strCache>
                <c:ptCount val="3"/>
                <c:pt idx="0">
                  <c:v>Да, почувствовалось больше ответственности</c:v>
                </c:pt>
                <c:pt idx="1">
                  <c:v>Нет</c:v>
                </c:pt>
                <c:pt idx="2">
                  <c:v>Да, не хочу работать в поликлинике</c:v>
                </c:pt>
              </c:strCache>
            </c:strRef>
          </c:cat>
          <c:val>
            <c:numRef>
              <c:f>'22'!$G$8:$I$8</c:f>
              <c:numCache>
                <c:formatCode>0%</c:formatCode>
                <c:ptCount val="3"/>
                <c:pt idx="0">
                  <c:v>6.5306122448979598E-2</c:v>
                </c:pt>
                <c:pt idx="1">
                  <c:v>0.61224489795918369</c:v>
                </c:pt>
                <c:pt idx="2">
                  <c:v>6.9387755102040816E-2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A3-4448-99E9-751C4758A2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4602624"/>
        <c:axId val="294604160"/>
      </c:barChart>
      <c:catAx>
        <c:axId val="294602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94604160"/>
        <c:crosses val="autoZero"/>
        <c:auto val="1"/>
        <c:lblAlgn val="ctr"/>
        <c:lblOffset val="100"/>
        <c:noMultiLvlLbl val="0"/>
      </c:catAx>
      <c:valAx>
        <c:axId val="2946041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94602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7D4F2-6D31-4822-A8EB-8680CEBF0F9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93ACE-1589-4F08-AFEA-2F69708052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807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9C9B73-E81A-4539-BAF0-F9D68F053E2B}" type="datetime1">
              <a:rPr lang="ru-RU" smtClean="0"/>
              <a:t>16.02.2023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1388744-1108-48CF-93EE-CE1EDF9BDEA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D42A-80AA-4A73-BE60-0B8B96E90855}" type="datetime1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2FD5-25A5-4276-A271-0D9EB3C831FA}" type="datetime1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F7537D-6C49-4012-AD1D-53ECC85F0A09}" type="datetime1">
              <a:rPr lang="ru-RU" smtClean="0"/>
              <a:t>16.02.2023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388744-1108-48CF-93EE-CE1EDF9BDEA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0396C91-B4EF-45FE-A5E6-FB5F2449D141}" type="datetime1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1388744-1108-48CF-93EE-CE1EDF9BDEA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9A1C-652F-48CD-A80C-BD8A1C750FDA}" type="datetime1">
              <a:rPr lang="ru-RU" smtClean="0"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17EC-5192-42ED-A466-AA2F287CEB71}" type="datetime1">
              <a:rPr lang="ru-RU" smtClean="0"/>
              <a:t>16.02.2023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AF47DF-DA6E-43A0-A776-3DA7085FDDB4}" type="datetime1">
              <a:rPr lang="ru-RU" smtClean="0"/>
              <a:t>16.02.2023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388744-1108-48CF-93EE-CE1EDF9BDEA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7ED0-3949-4360-BFE1-39A5D591A4AC}" type="datetime1">
              <a:rPr lang="ru-RU" smtClean="0"/>
              <a:t>16.02.2023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8DC51C-72B5-41EB-9628-28CBD58FB35E}" type="datetime1">
              <a:rPr lang="ru-RU" smtClean="0"/>
              <a:t>16.02.2023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388744-1108-48CF-93EE-CE1EDF9BDEA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8A9C05-EB1A-44BE-91F1-06C9247B7BE2}" type="datetime1">
              <a:rPr lang="ru-RU" smtClean="0"/>
              <a:t>16.02.2023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388744-1108-48CF-93EE-CE1EDF9BDEA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8F29810-16AE-434D-AA4F-CD0D69B42B31}" type="datetime1">
              <a:rPr lang="ru-RU" smtClean="0"/>
              <a:t>16.02.2023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388744-1108-48CF-93EE-CE1EDF9BDEA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Результаты анкетирования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2021-2022</a:t>
            </a:r>
          </a:p>
          <a:p>
            <a:r>
              <a:rPr lang="ru-RU" dirty="0"/>
              <a:t>Сводные данные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каких формах студенческой жизни ПИМУ Вы хотели бы принять участие?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10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658571"/>
              </p:ext>
            </p:extLst>
          </p:nvPr>
        </p:nvGraphicFramePr>
        <p:xfrm>
          <a:off x="611560" y="1772816"/>
          <a:ext cx="7313767" cy="375285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342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7325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в работе студенческого актива (Студенческий Совет, </a:t>
                      </a:r>
                      <a:r>
                        <a:rPr lang="ru-RU" sz="2400" dirty="0" err="1">
                          <a:effectLst/>
                        </a:rPr>
                        <a:t>Волонтерство</a:t>
                      </a:r>
                      <a:r>
                        <a:rPr lang="ru-RU" sz="2400" dirty="0">
                          <a:effectLst/>
                        </a:rPr>
                        <a:t> и др.)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49%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в спортивных секциях, кружках, туристических клубах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52%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в художественной самодеятельности, театре, музыкальных фестивалях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25%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в работе в студенческих научных сообществ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40%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в работе профкома студентов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20% </a:t>
                      </a:r>
                      <a:endParaRPr lang="ru-RU" sz="2400" dirty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52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11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Укажите проблемы, связанные с учебным процессом: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346510"/>
              </p:ext>
            </p:extLst>
          </p:nvPr>
        </p:nvGraphicFramePr>
        <p:xfrm>
          <a:off x="539552" y="1628800"/>
          <a:ext cx="7300326" cy="488823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146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3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23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неудовлетворительная организация учебного процесса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36%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недостаточное обеспечение учебной литературой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23%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23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недостаточное количество аудиторных занятий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29%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плохая работа системы дистанционного обучения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31%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частые опоздания преподавателей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1%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23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неудовлетворительное преподавание по некоторым предметам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31%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низкое качество технических средств обучения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40% </a:t>
                      </a:r>
                      <a:endParaRPr lang="ru-RU" sz="2400" dirty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563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Вы отметили низкое качество технических средств обучения. Укажите, что именно: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12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239130"/>
              </p:ext>
            </p:extLst>
          </p:nvPr>
        </p:nvGraphicFramePr>
        <p:xfrm>
          <a:off x="539552" y="2204864"/>
          <a:ext cx="7307794" cy="265557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835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304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освещение аудиторий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28%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ремонт в аудиториях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68%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плохая слышимость в лекционных аудиториях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7%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оборудование видео\аудиосредствами аудиторий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70%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доступность Интернета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82% </a:t>
                      </a:r>
                      <a:endParaRPr lang="ru-RU" sz="2400" dirty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394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467600" cy="724942"/>
          </a:xfrm>
        </p:spPr>
        <p:txBody>
          <a:bodyPr/>
          <a:lstStyle/>
          <a:p>
            <a:r>
              <a:rPr lang="ru-RU" dirty="0"/>
              <a:t>Удовлетворены ли </a:t>
            </a:r>
            <a:r>
              <a:rPr lang="ru-RU" dirty="0" smtClean="0"/>
              <a:t>Вы: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13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84593"/>
              </p:ext>
            </p:extLst>
          </p:nvPr>
        </p:nvGraphicFramePr>
        <p:xfrm>
          <a:off x="323528" y="2132856"/>
          <a:ext cx="8280920" cy="269367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552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Организацией учебного процесса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76 (52%)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Организацией свободного времени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87 (60%)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Организацией питания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86 (59%)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Своей информированностью о жизни вуза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80 (55%)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Взаимоотношениями между студентами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91 (62%)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Взаимоотношениями с преподавателями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67 (46%)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Взаимоотношениями с администрацией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58 (40%)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261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7467600" cy="1143000"/>
          </a:xfrm>
        </p:spPr>
        <p:txBody>
          <a:bodyPr/>
          <a:lstStyle/>
          <a:p>
            <a:r>
              <a:rPr lang="ru-RU" dirty="0" smtClean="0"/>
              <a:t>«Соответствует ли содержание курса Вашим ожиданиям?»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810346"/>
            <a:ext cx="7467600" cy="4873752"/>
          </a:xfrm>
        </p:spPr>
        <p:txBody>
          <a:bodyPr/>
          <a:lstStyle/>
          <a:p>
            <a:r>
              <a:rPr lang="ru-RU" dirty="0"/>
              <a:t>«</a:t>
            </a:r>
            <a:r>
              <a:rPr lang="ru-RU" dirty="0" smtClean="0"/>
              <a:t>Соответствует»:</a:t>
            </a:r>
          </a:p>
          <a:p>
            <a:r>
              <a:rPr lang="ru-RU" dirty="0" smtClean="0"/>
              <a:t>На </a:t>
            </a:r>
            <a:r>
              <a:rPr lang="ru-RU" dirty="0"/>
              <a:t>5 </a:t>
            </a:r>
            <a:r>
              <a:rPr lang="ru-RU" dirty="0" smtClean="0"/>
              <a:t>баллов» </a:t>
            </a:r>
            <a:r>
              <a:rPr lang="ru-RU" dirty="0"/>
              <a:t>– </a:t>
            </a:r>
            <a:r>
              <a:rPr lang="ru-RU" dirty="0" smtClean="0"/>
              <a:t>75,05% </a:t>
            </a:r>
          </a:p>
          <a:p>
            <a:r>
              <a:rPr lang="ru-RU" dirty="0" smtClean="0"/>
              <a:t>На </a:t>
            </a:r>
            <a:r>
              <a:rPr lang="ru-RU" dirty="0"/>
              <a:t>4 </a:t>
            </a:r>
            <a:r>
              <a:rPr lang="ru-RU" dirty="0" smtClean="0"/>
              <a:t>балла </a:t>
            </a:r>
            <a:r>
              <a:rPr lang="ru-RU" dirty="0"/>
              <a:t>– 18,4 </a:t>
            </a:r>
            <a:r>
              <a:rPr lang="ru-RU" dirty="0" smtClean="0"/>
              <a:t>%</a:t>
            </a:r>
          </a:p>
          <a:p>
            <a:r>
              <a:rPr lang="ru-RU" dirty="0" smtClean="0"/>
              <a:t>На </a:t>
            </a:r>
            <a:r>
              <a:rPr lang="ru-RU" dirty="0"/>
              <a:t>3 </a:t>
            </a:r>
            <a:r>
              <a:rPr lang="ru-RU" dirty="0" smtClean="0"/>
              <a:t>балла </a:t>
            </a:r>
            <a:r>
              <a:rPr lang="ru-RU" dirty="0"/>
              <a:t>– </a:t>
            </a:r>
            <a:r>
              <a:rPr lang="ru-RU" dirty="0" smtClean="0"/>
              <a:t>4,6 % </a:t>
            </a:r>
          </a:p>
          <a:p>
            <a:r>
              <a:rPr lang="ru-RU" dirty="0" smtClean="0"/>
              <a:t>На </a:t>
            </a:r>
            <a:r>
              <a:rPr lang="ru-RU" dirty="0"/>
              <a:t>2 балла </a:t>
            </a:r>
            <a:r>
              <a:rPr lang="ru-RU" dirty="0" smtClean="0"/>
              <a:t>–    1,07%</a:t>
            </a:r>
          </a:p>
          <a:p>
            <a:r>
              <a:rPr lang="ru-RU" dirty="0" smtClean="0"/>
              <a:t>На </a:t>
            </a:r>
            <a:r>
              <a:rPr lang="ru-RU" dirty="0"/>
              <a:t>1 </a:t>
            </a:r>
            <a:r>
              <a:rPr lang="ru-RU" dirty="0" smtClean="0"/>
              <a:t>балл – 0,88 %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14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sym typeface="Gramatika Light"/>
              </a:rPr>
              <a:t>Качество преподавания дисциплин на программах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sym typeface="Gramatika Light"/>
              </a:rPr>
              <a:t>специалитета</a:t>
            </a:r>
            <a:endParaRPr lang="ru-RU" dirty="0">
              <a:solidFill>
                <a:schemeClr val="accent1">
                  <a:lumMod val="75000"/>
                </a:schemeClr>
              </a:solidFill>
              <a:sym typeface="Gramatika Ligh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237" y="548680"/>
            <a:ext cx="8147248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Удовлетворены ли Вы количеством и содержанием занятий по дисциплине на базе </a:t>
            </a:r>
            <a:r>
              <a:rPr lang="ru-RU" sz="2000" dirty="0" err="1" smtClean="0"/>
              <a:t>симуляционного</a:t>
            </a:r>
            <a:r>
              <a:rPr lang="ru-RU" sz="2000" dirty="0" smtClean="0"/>
              <a:t> центра (в случае, если </a:t>
            </a:r>
            <a:r>
              <a:rPr lang="ru-RU" sz="2000" dirty="0" err="1" smtClean="0"/>
              <a:t>симуляционный</a:t>
            </a:r>
            <a:r>
              <a:rPr lang="ru-RU" sz="2000" dirty="0" smtClean="0"/>
              <a:t> цикл предусмотрен программой дисциплины)?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84237" y="2321074"/>
            <a:ext cx="7467600" cy="3412976"/>
          </a:xfrm>
        </p:spPr>
        <p:txBody>
          <a:bodyPr>
            <a:normAutofit/>
          </a:bodyPr>
          <a:lstStyle/>
          <a:p>
            <a:r>
              <a:rPr lang="ru-RU" dirty="0"/>
              <a:t>на 5 </a:t>
            </a:r>
            <a:r>
              <a:rPr lang="ru-RU" dirty="0" smtClean="0"/>
              <a:t>баллов - 10812(68,69 %) проанкетированных</a:t>
            </a:r>
          </a:p>
          <a:p>
            <a:r>
              <a:rPr lang="ru-RU" dirty="0"/>
              <a:t>на 4 </a:t>
            </a:r>
            <a:r>
              <a:rPr lang="ru-RU" dirty="0" smtClean="0"/>
              <a:t>балла - 2508 (15,93 %) </a:t>
            </a:r>
          </a:p>
          <a:p>
            <a:r>
              <a:rPr lang="ru-RU" dirty="0"/>
              <a:t>на </a:t>
            </a:r>
            <a:r>
              <a:rPr lang="ru-RU" dirty="0" smtClean="0"/>
              <a:t>3 балла - 1028 (6,53%)</a:t>
            </a:r>
          </a:p>
          <a:p>
            <a:r>
              <a:rPr lang="ru-RU" dirty="0"/>
              <a:t>н</a:t>
            </a:r>
            <a:r>
              <a:rPr lang="ru-RU" dirty="0" smtClean="0"/>
              <a:t>а 2 балла - 272 (1,73 %)</a:t>
            </a:r>
          </a:p>
          <a:p>
            <a:r>
              <a:rPr lang="ru-RU" dirty="0"/>
              <a:t>н</a:t>
            </a:r>
            <a:r>
              <a:rPr lang="ru-RU" dirty="0" smtClean="0"/>
              <a:t>а 1 балл 1087 (6,09 %) </a:t>
            </a:r>
          </a:p>
          <a:p>
            <a:r>
              <a:rPr lang="ru-RU" dirty="0" smtClean="0"/>
              <a:t>воздержались </a:t>
            </a:r>
            <a:r>
              <a:rPr lang="ru-RU" dirty="0"/>
              <a:t>от </a:t>
            </a:r>
            <a:r>
              <a:rPr lang="ru-RU" dirty="0" smtClean="0"/>
              <a:t>ответа - 34 (0,22%) человека.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649" y="476672"/>
            <a:ext cx="8219256" cy="1143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Насколько Вы удовлетворены  использованием на занятиях современных методов обучения (деловые игры, дискуссии, ситуационные задачи, обучающие программы)?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44649" y="2564904"/>
            <a:ext cx="7467600" cy="2620888"/>
          </a:xfrm>
        </p:spPr>
        <p:txBody>
          <a:bodyPr/>
          <a:lstStyle/>
          <a:p>
            <a:r>
              <a:rPr lang="ru-RU" dirty="0" smtClean="0"/>
              <a:t>5 баллов – у 11137 (70,75 %) респондентов</a:t>
            </a:r>
          </a:p>
          <a:p>
            <a:r>
              <a:rPr lang="ru-RU" dirty="0" smtClean="0"/>
              <a:t>4 балла – у 2840 (18,05%)</a:t>
            </a:r>
          </a:p>
          <a:p>
            <a:r>
              <a:rPr lang="ru-RU" dirty="0" smtClean="0"/>
              <a:t>3 балла – у 1064 (6,76 %)</a:t>
            </a:r>
          </a:p>
          <a:p>
            <a:r>
              <a:rPr lang="ru-RU" dirty="0" smtClean="0"/>
              <a:t>2 балла – у 383 (2,43 %)</a:t>
            </a:r>
          </a:p>
          <a:p>
            <a:r>
              <a:rPr lang="ru-RU" dirty="0" smtClean="0"/>
              <a:t>1 балл – у 317 (2,01%)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Какова Ваша удовлетворенность организацией и проведением лекций?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8738" y="2348880"/>
            <a:ext cx="7467600" cy="2764904"/>
          </a:xfrm>
        </p:spPr>
        <p:txBody>
          <a:bodyPr/>
          <a:lstStyle/>
          <a:p>
            <a:r>
              <a:rPr lang="ru-RU" dirty="0"/>
              <a:t>5 </a:t>
            </a:r>
            <a:r>
              <a:rPr lang="ru-RU" dirty="0" smtClean="0"/>
              <a:t>баллов - 11425 (72,58 %) обучающихся</a:t>
            </a:r>
          </a:p>
          <a:p>
            <a:r>
              <a:rPr lang="ru-RU" dirty="0"/>
              <a:t>4 </a:t>
            </a:r>
            <a:r>
              <a:rPr lang="ru-RU" dirty="0" smtClean="0"/>
              <a:t>балла - 2785 (17,69%), </a:t>
            </a:r>
          </a:p>
          <a:p>
            <a:r>
              <a:rPr lang="ru-RU" dirty="0" smtClean="0"/>
              <a:t>3 балла - 806 (5,12 %), </a:t>
            </a:r>
          </a:p>
          <a:p>
            <a:r>
              <a:rPr lang="ru-RU" dirty="0" smtClean="0"/>
              <a:t>2 балла - 279 (1,77 %)</a:t>
            </a:r>
          </a:p>
          <a:p>
            <a:r>
              <a:rPr lang="ru-RU" dirty="0" smtClean="0"/>
              <a:t>1 балл - 432 (2,74 %) </a:t>
            </a:r>
          </a:p>
          <a:p>
            <a:r>
              <a:rPr lang="ru-RU" dirty="0" smtClean="0"/>
              <a:t>Воздержались - 14(0,1%)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Какова Ваша удовлетворенность организацией и проведением практических занятий?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30113" y="2276872"/>
            <a:ext cx="7467600" cy="2476872"/>
          </a:xfrm>
        </p:spPr>
        <p:txBody>
          <a:bodyPr/>
          <a:lstStyle/>
          <a:p>
            <a:r>
              <a:rPr lang="ru-RU" dirty="0"/>
              <a:t>5 </a:t>
            </a:r>
            <a:r>
              <a:rPr lang="ru-RU" dirty="0" smtClean="0"/>
              <a:t>баллов - 77,96 % </a:t>
            </a:r>
            <a:r>
              <a:rPr lang="ru-RU" dirty="0"/>
              <a:t>респондентов </a:t>
            </a:r>
            <a:endParaRPr lang="ru-RU" dirty="0" smtClean="0"/>
          </a:p>
          <a:p>
            <a:r>
              <a:rPr lang="ru-RU" dirty="0"/>
              <a:t>4 </a:t>
            </a:r>
            <a:r>
              <a:rPr lang="ru-RU" dirty="0" smtClean="0"/>
              <a:t>балла - 15,41 %</a:t>
            </a:r>
          </a:p>
          <a:p>
            <a:r>
              <a:rPr lang="ru-RU" dirty="0" smtClean="0"/>
              <a:t>3 </a:t>
            </a:r>
            <a:r>
              <a:rPr lang="ru-RU" dirty="0"/>
              <a:t>балла </a:t>
            </a:r>
            <a:r>
              <a:rPr lang="ru-RU" dirty="0" smtClean="0"/>
              <a:t>- 4,26 %</a:t>
            </a:r>
          </a:p>
          <a:p>
            <a:r>
              <a:rPr lang="ru-RU" dirty="0" smtClean="0"/>
              <a:t>2 балла - 1,29 %</a:t>
            </a:r>
          </a:p>
          <a:p>
            <a:r>
              <a:rPr lang="ru-RU" dirty="0" smtClean="0"/>
              <a:t>1 балла - 1,08%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Насколько удовлетворяют Вашим потребностям материалы и информация, касающиеся учебного процесса кафедры, размещенная на портале СДО, и литература по дисциплине, имеющаяся в библиотеке (включая ЭБС) ПИМУ?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2476872"/>
          </a:xfrm>
        </p:spPr>
        <p:txBody>
          <a:bodyPr/>
          <a:lstStyle/>
          <a:p>
            <a:r>
              <a:rPr lang="ru-RU" dirty="0"/>
              <a:t>5 </a:t>
            </a:r>
            <a:r>
              <a:rPr lang="ru-RU" dirty="0" smtClean="0"/>
              <a:t>баллов </a:t>
            </a:r>
            <a:r>
              <a:rPr lang="ru-RU" dirty="0"/>
              <a:t>– </a:t>
            </a:r>
            <a:r>
              <a:rPr lang="ru-RU" dirty="0" smtClean="0"/>
              <a:t>71,88 % </a:t>
            </a:r>
          </a:p>
          <a:p>
            <a:r>
              <a:rPr lang="ru-RU" dirty="0" smtClean="0"/>
              <a:t>4 балла – 20,18 %</a:t>
            </a:r>
          </a:p>
          <a:p>
            <a:r>
              <a:rPr lang="ru-RU" dirty="0"/>
              <a:t>3 </a:t>
            </a:r>
            <a:r>
              <a:rPr lang="ru-RU" dirty="0" smtClean="0"/>
              <a:t>балла – 5,88 %)</a:t>
            </a:r>
          </a:p>
          <a:p>
            <a:r>
              <a:rPr lang="ru-RU" dirty="0" smtClean="0"/>
              <a:t>2 балла - 205 </a:t>
            </a:r>
            <a:r>
              <a:rPr lang="ru-RU" dirty="0"/>
              <a:t>(1,3 </a:t>
            </a:r>
            <a:r>
              <a:rPr lang="ru-RU" dirty="0" smtClean="0"/>
              <a:t>%)</a:t>
            </a:r>
          </a:p>
          <a:p>
            <a:r>
              <a:rPr lang="ru-RU" dirty="0"/>
              <a:t>1 балл </a:t>
            </a:r>
            <a:r>
              <a:rPr lang="ru-RU" dirty="0" smtClean="0"/>
              <a:t>- 119(0,76 %)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Анкетирование студентов программ </a:t>
            </a:r>
            <a:r>
              <a:rPr lang="ru-RU" dirty="0" err="1" smtClean="0"/>
              <a:t>специалитета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42108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dirty="0">
                <a:sym typeface="Gramatika Light"/>
              </a:rPr>
              <a:t>Доступность образовательной среды для лиц с ОВЗ 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dirty="0">
                <a:sym typeface="Gramatika Light"/>
              </a:rPr>
              <a:t>Удовлетворенность организацией и реализацией учебного процесса, а также инфраструктурными условиями (студенты 1 курса)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dirty="0">
                <a:sym typeface="Gramatika Light"/>
              </a:rPr>
              <a:t>Качество преподавания дисциплин на программах </a:t>
            </a:r>
            <a:r>
              <a:rPr lang="ru-RU" dirty="0" err="1">
                <a:sym typeface="Gramatika Light"/>
              </a:rPr>
              <a:t>специалитета</a:t>
            </a:r>
            <a:endParaRPr lang="ru-RU" dirty="0">
              <a:sym typeface="Gramatika Light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dirty="0">
                <a:sym typeface="Gramatika Light"/>
              </a:rPr>
              <a:t>Удовлетворенность условиями прохождения производственной практики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Оцените оперативность и результативность реагирования на Ваши запросы на кафедре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5187" y="2060848"/>
            <a:ext cx="7467600" cy="2476872"/>
          </a:xfrm>
        </p:spPr>
        <p:txBody>
          <a:bodyPr>
            <a:normAutofit/>
          </a:bodyPr>
          <a:lstStyle/>
          <a:p>
            <a:pPr marL="615950" indent="-342900"/>
            <a:r>
              <a:rPr lang="ru-RU" dirty="0" smtClean="0"/>
              <a:t>5 баллов - 79,13 % респондентов</a:t>
            </a:r>
          </a:p>
          <a:p>
            <a:pPr marL="615950" indent="-342900"/>
            <a:r>
              <a:rPr lang="ru-RU" dirty="0" smtClean="0"/>
              <a:t>4 балла - 16,11 %)</a:t>
            </a:r>
          </a:p>
          <a:p>
            <a:pPr marL="615950" indent="-342900"/>
            <a:r>
              <a:rPr lang="ru-RU" dirty="0"/>
              <a:t>3 балла </a:t>
            </a:r>
            <a:r>
              <a:rPr lang="ru-RU" dirty="0" smtClean="0"/>
              <a:t> - 3,38 %</a:t>
            </a:r>
          </a:p>
          <a:p>
            <a:pPr marL="615950" indent="-342900"/>
            <a:r>
              <a:rPr lang="ru-RU" dirty="0"/>
              <a:t>2 </a:t>
            </a:r>
            <a:r>
              <a:rPr lang="ru-RU" dirty="0" smtClean="0"/>
              <a:t>балла - 0,64 % </a:t>
            </a:r>
          </a:p>
          <a:p>
            <a:pPr marL="615950" indent="-342900"/>
            <a:r>
              <a:rPr lang="ru-RU" dirty="0"/>
              <a:t>1 </a:t>
            </a:r>
            <a:r>
              <a:rPr lang="ru-RU" dirty="0" smtClean="0"/>
              <a:t>балл - 0,74 %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Оцените работу преподавателя, проводящего практические занятия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7467600" cy="2476872"/>
          </a:xfrm>
        </p:spPr>
        <p:txBody>
          <a:bodyPr/>
          <a:lstStyle/>
          <a:p>
            <a:pPr marL="615950" indent="-342900"/>
            <a:r>
              <a:rPr lang="ru-RU" dirty="0"/>
              <a:t>5 </a:t>
            </a:r>
            <a:r>
              <a:rPr lang="ru-RU" dirty="0" smtClean="0"/>
              <a:t>баллов </a:t>
            </a:r>
            <a:r>
              <a:rPr lang="ru-RU" dirty="0"/>
              <a:t>– 87,91 </a:t>
            </a:r>
            <a:r>
              <a:rPr lang="ru-RU" dirty="0" smtClean="0"/>
              <a:t>% </a:t>
            </a:r>
          </a:p>
          <a:p>
            <a:pPr marL="615950" indent="-342900"/>
            <a:r>
              <a:rPr lang="ru-RU" dirty="0"/>
              <a:t>4 </a:t>
            </a:r>
            <a:r>
              <a:rPr lang="ru-RU" dirty="0" smtClean="0"/>
              <a:t>балла </a:t>
            </a:r>
            <a:r>
              <a:rPr lang="ru-RU" dirty="0"/>
              <a:t>– 8,61 </a:t>
            </a:r>
            <a:r>
              <a:rPr lang="ru-RU" dirty="0" smtClean="0"/>
              <a:t>%</a:t>
            </a:r>
          </a:p>
          <a:p>
            <a:pPr marL="615950" indent="-342900"/>
            <a:r>
              <a:rPr lang="ru-RU" dirty="0" smtClean="0"/>
              <a:t>3 балла </a:t>
            </a:r>
            <a:r>
              <a:rPr lang="ru-RU" dirty="0"/>
              <a:t>– 2,55 </a:t>
            </a:r>
            <a:r>
              <a:rPr lang="ru-RU" dirty="0" smtClean="0"/>
              <a:t>%</a:t>
            </a:r>
          </a:p>
          <a:p>
            <a:pPr marL="615950" indent="-342900"/>
            <a:r>
              <a:rPr lang="ru-RU" dirty="0" smtClean="0"/>
              <a:t>2 </a:t>
            </a:r>
            <a:r>
              <a:rPr lang="ru-RU" dirty="0"/>
              <a:t>балла </a:t>
            </a:r>
            <a:r>
              <a:rPr lang="ru-RU" dirty="0" smtClean="0"/>
              <a:t>– 0,57%</a:t>
            </a:r>
          </a:p>
          <a:p>
            <a:pPr marL="615950" indent="-342900"/>
            <a:r>
              <a:rPr lang="ru-RU" dirty="0"/>
              <a:t>1 </a:t>
            </a:r>
            <a:r>
              <a:rPr lang="ru-RU" dirty="0" smtClean="0"/>
              <a:t>балл </a:t>
            </a:r>
            <a:r>
              <a:rPr lang="ru-RU" dirty="0"/>
              <a:t>– 100 </a:t>
            </a:r>
            <a:r>
              <a:rPr lang="ru-RU" dirty="0" smtClean="0"/>
              <a:t>(0,63 %)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Оцените работу преподавателя, проводящего лекционные занятия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2908920"/>
          </a:xfrm>
        </p:spPr>
        <p:txBody>
          <a:bodyPr/>
          <a:lstStyle/>
          <a:p>
            <a:pPr marL="615950" indent="-342900"/>
            <a:r>
              <a:rPr lang="ru-RU" dirty="0"/>
              <a:t>5 </a:t>
            </a:r>
            <a:r>
              <a:rPr lang="ru-RU" dirty="0" smtClean="0"/>
              <a:t>баллов - 82,06 % обучающихся </a:t>
            </a:r>
          </a:p>
          <a:p>
            <a:pPr marL="615950" indent="-342900"/>
            <a:r>
              <a:rPr lang="ru-RU" dirty="0"/>
              <a:t>4 </a:t>
            </a:r>
            <a:r>
              <a:rPr lang="ru-RU" dirty="0" smtClean="0"/>
              <a:t>балла -12,43 %</a:t>
            </a:r>
          </a:p>
          <a:p>
            <a:pPr marL="615950" indent="-342900"/>
            <a:r>
              <a:rPr lang="ru-RU" dirty="0" smtClean="0"/>
              <a:t>3 балла - 2,46 %</a:t>
            </a:r>
          </a:p>
          <a:p>
            <a:pPr marL="615950" indent="-342900"/>
            <a:r>
              <a:rPr lang="ru-RU" dirty="0"/>
              <a:t>2 балла </a:t>
            </a:r>
            <a:r>
              <a:rPr lang="ru-RU" dirty="0" smtClean="0"/>
              <a:t>- 0,71 % </a:t>
            </a:r>
          </a:p>
          <a:p>
            <a:pPr marL="615950" indent="-342900"/>
            <a:r>
              <a:rPr lang="ru-RU" dirty="0" smtClean="0"/>
              <a:t>1 балл - 2,25 %</a:t>
            </a:r>
          </a:p>
          <a:p>
            <a:pPr marL="615950" indent="-342900"/>
            <a:r>
              <a:rPr lang="ru-RU" dirty="0" smtClean="0"/>
              <a:t>воздержались от ответа</a:t>
            </a:r>
            <a:r>
              <a:rPr lang="ru-RU" dirty="0"/>
              <a:t> </a:t>
            </a:r>
            <a:r>
              <a:rPr lang="ru-RU" dirty="0" smtClean="0"/>
              <a:t>- 0,09%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Ваши предложения по улучшению качества преподавания дисциплины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34908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Больше </a:t>
            </a:r>
            <a:r>
              <a:rPr lang="ru-RU" dirty="0" err="1" smtClean="0"/>
              <a:t>видеолекций</a:t>
            </a:r>
            <a:r>
              <a:rPr lang="ru-RU" dirty="0" smtClean="0"/>
              <a:t> и очных занятий;</a:t>
            </a:r>
          </a:p>
          <a:p>
            <a:pPr lvl="0"/>
            <a:r>
              <a:rPr lang="ru-RU" dirty="0" smtClean="0"/>
              <a:t>Добавить что-то для наглядности (видео-, плакаты, пациентов, операции), проводить больше интерактивных игр, дискуссий, решать больше ситуационных задач для развития критического мышления, разбор клинических случаев и комментариями преподавателя периодически приглашать учёных-лекторов, больше практической деятельности;</a:t>
            </a:r>
          </a:p>
          <a:p>
            <a:pPr lvl="0"/>
            <a:r>
              <a:rPr lang="ru-RU" dirty="0" smtClean="0"/>
              <a:t>Было бы хорошо, если бы лекции проходили во время цикла, а не после;</a:t>
            </a:r>
          </a:p>
          <a:p>
            <a:pPr lvl="0"/>
            <a:r>
              <a:rPr lang="ru-RU" dirty="0" smtClean="0"/>
              <a:t>Больше практики в больнице, больше того, что можно увидеть глазами на пациенте;</a:t>
            </a:r>
          </a:p>
          <a:p>
            <a:pPr lvl="0"/>
            <a:r>
              <a:rPr lang="ru-RU" dirty="0" smtClean="0"/>
              <a:t>Приобрести на кафедру специализированную технику для проведения занятий по генетике; приобрести учебники по медицинской генетике;</a:t>
            </a:r>
          </a:p>
          <a:p>
            <a:pPr lvl="0"/>
            <a:r>
              <a:rPr lang="ru-RU" dirty="0" smtClean="0"/>
              <a:t>Посещаемость </a:t>
            </a:r>
            <a:r>
              <a:rPr lang="ru-RU" dirty="0" err="1" smtClean="0"/>
              <a:t>симуляционного</a:t>
            </a:r>
            <a:r>
              <a:rPr lang="ru-RU" dirty="0" smtClean="0"/>
              <a:t> центра, помощь преподавателей, полный объем информации в презентациях и документах по темам занятий;</a:t>
            </a:r>
          </a:p>
          <a:p>
            <a:pPr lvl="0"/>
            <a:r>
              <a:rPr lang="ru-RU" dirty="0" smtClean="0"/>
              <a:t>Ввести больше лабораторных занятий или записать видео о диагностических методах исследования;</a:t>
            </a:r>
          </a:p>
          <a:p>
            <a:pPr lvl="0"/>
            <a:r>
              <a:rPr lang="ru-RU" dirty="0" smtClean="0"/>
              <a:t>Провести ревизию учебных материалов, чтобы была вся необходимая информация для подготовки к занятию и для решения задач;</a:t>
            </a:r>
          </a:p>
          <a:p>
            <a:pPr lvl="0"/>
            <a:r>
              <a:rPr lang="ru-RU" dirty="0" smtClean="0"/>
              <a:t>Хотелось бы работать с препаратами не только через программу </a:t>
            </a:r>
            <a:r>
              <a:rPr lang="ru-RU" dirty="0" err="1" smtClean="0"/>
              <a:t>купат</a:t>
            </a:r>
            <a:r>
              <a:rPr lang="ru-RU" dirty="0" smtClean="0"/>
              <a:t>, а в большей степени использовать  микроскопы;</a:t>
            </a:r>
          </a:p>
          <a:p>
            <a:pPr lvl="0"/>
            <a:r>
              <a:rPr lang="ru-RU" dirty="0" smtClean="0"/>
              <a:t>Больше разборов реальных </a:t>
            </a:r>
            <a:r>
              <a:rPr lang="ru-RU" dirty="0" err="1" smtClean="0"/>
              <a:t>экг</a:t>
            </a:r>
            <a:r>
              <a:rPr lang="ru-RU" dirty="0" smtClean="0"/>
              <a:t>;</a:t>
            </a:r>
          </a:p>
          <a:p>
            <a:r>
              <a:rPr lang="ru-RU" dirty="0" smtClean="0"/>
              <a:t>Обеспечить студентов переведенной иностранной литературой;</a:t>
            </a:r>
          </a:p>
          <a:p>
            <a:pPr lvl="0"/>
            <a:r>
              <a:rPr lang="ru-RU" dirty="0" smtClean="0"/>
              <a:t>Делать упор на улучшение разговорных навыков.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2D88-529A-4ED1-94FF-B1DF6A2B0EC9}" type="slidenum">
              <a:rPr lang="ru-RU" smtClean="0"/>
              <a:t>24</a:t>
            </a:fld>
            <a:endParaRPr lang="ru-RU"/>
          </a:p>
        </p:txBody>
      </p:sp>
      <p:sp>
        <p:nvSpPr>
          <p:cNvPr id="7" name="Заголовок 5"/>
          <p:cNvSpPr txBox="1">
            <a:spLocks/>
          </p:cNvSpPr>
          <p:nvPr/>
        </p:nvSpPr>
        <p:spPr>
          <a:xfrm>
            <a:off x="628650" y="188640"/>
            <a:ext cx="7886700" cy="70893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000" cap="small" dirty="0" smtClean="0">
                <a:solidFill>
                  <a:schemeClr val="accent1">
                    <a:lumMod val="75000"/>
                  </a:schemeClr>
                </a:solidFill>
              </a:rPr>
              <a:t>Удовлетворенность </a:t>
            </a:r>
            <a:r>
              <a:rPr lang="ru-RU" sz="3000" cap="small" dirty="0">
                <a:solidFill>
                  <a:schemeClr val="accent1">
                    <a:lumMod val="75000"/>
                  </a:schemeClr>
                </a:solidFill>
              </a:rPr>
              <a:t>условиями прохождения производственной практики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0613" y="1619788"/>
            <a:ext cx="74877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Достаточным ли оказался уровень Ваших базовых теоретических знаний для освоения практических навыков? 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335405"/>
              </p:ext>
            </p:extLst>
          </p:nvPr>
        </p:nvGraphicFramePr>
        <p:xfrm>
          <a:off x="899592" y="2708920"/>
          <a:ext cx="5522976" cy="3858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87916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2D88-529A-4ED1-94FF-B1DF6A2B0EC9}" type="slidenum">
              <a:rPr lang="ru-RU" smtClean="0"/>
              <a:t>25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553683"/>
              </p:ext>
            </p:extLst>
          </p:nvPr>
        </p:nvGraphicFramePr>
        <p:xfrm>
          <a:off x="323528" y="1417638"/>
          <a:ext cx="8022336" cy="4584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8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74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Место практики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Проблемы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ГБУЗ НО «Городская поликлиника №1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Приокского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района»</a:t>
                      </a:r>
                    </a:p>
                    <a:p>
                      <a:pPr marL="0" algn="l" defTabSz="685800" rtl="0" eaLnBrk="1" fontAlgn="b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Практику проходила в регистратуре, поэтому теоретические навыки не пригодились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ГБУЗ НО «Городская поликлиника №1 </a:t>
                      </a:r>
                      <a:r>
                        <a:rPr lang="ru-RU" sz="1200" dirty="0" err="1" smtClean="0"/>
                        <a:t>Приокского</a:t>
                      </a:r>
                      <a:r>
                        <a:rPr lang="ru-RU" sz="1200" dirty="0" smtClean="0"/>
                        <a:t> района»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Никаких теоретических знаний не нужно, чтобы по телефону заявки на выезд врача на дом принимать и сообщать результаты мазков на </a:t>
                      </a:r>
                      <a:r>
                        <a:rPr lang="ru-RU" sz="1200" dirty="0" err="1" smtClean="0"/>
                        <a:t>ковид</a:t>
                      </a:r>
                      <a:r>
                        <a:rPr lang="ru-RU" sz="120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ГБУЗ НО «Городская поликлиника №1 </a:t>
                      </a:r>
                      <a:r>
                        <a:rPr lang="ru-RU" sz="1200" dirty="0" err="1" smtClean="0"/>
                        <a:t>Приокского</a:t>
                      </a:r>
                      <a:r>
                        <a:rPr lang="ru-RU" sz="1200" dirty="0" smtClean="0"/>
                        <a:t> района»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Всю практику работала в картотеке регистратуре вместе с волонтёрами. Почему так, у нас же все таки должна была быть ВРАЧЕБНАЯ практика?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ГБУЗ НО «Городская поликлиника №1 </a:t>
                      </a:r>
                      <a:r>
                        <a:rPr lang="ru-RU" sz="1200" dirty="0" err="1" smtClean="0"/>
                        <a:t>Приокского</a:t>
                      </a:r>
                      <a:r>
                        <a:rPr lang="ru-RU" sz="1200" dirty="0" smtClean="0"/>
                        <a:t> района»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Как правильно вбивать талоны на прием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ГБУЗ НО "Городская поликлиника 7"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Не были освоены навыки, предусмотренные в плане практики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ГБУЗ НО "Городская поликлиника 7"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 данной практике никакие навыки теоретические не нужны были, так как любой человек умеет звонить и набирать номер телефона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ГБУЗ ВО "Центральная городская больница </a:t>
                      </a:r>
                      <a:r>
                        <a:rPr lang="ru-RU" sz="1200" dirty="0" err="1" smtClean="0"/>
                        <a:t>г.Коврова</a:t>
                      </a:r>
                      <a:r>
                        <a:rPr lang="ru-RU" sz="1200" dirty="0" smtClean="0"/>
                        <a:t>"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Несоответствие изучаем ого материала с действительностью в связи с устаревшими учебниками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457200" y="274638"/>
            <a:ext cx="7467600" cy="70609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/>
              <a:t>Каких теоретических знаний оказалось недостаточно для освоения практических навыков?</a:t>
            </a:r>
          </a:p>
        </p:txBody>
      </p:sp>
    </p:spTree>
    <p:extLst>
      <p:ext uri="{BB962C8B-B14F-4D97-AF65-F5344CB8AC3E}">
        <p14:creationId xmlns:p14="http://schemas.microsoft.com/office/powerpoint/2010/main" val="2973541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2D88-529A-4ED1-94FF-B1DF6A2B0EC9}" type="slidenum">
              <a:rPr lang="ru-RU" smtClean="0"/>
              <a:t>26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157919"/>
              </p:ext>
            </p:extLst>
          </p:nvPr>
        </p:nvGraphicFramePr>
        <p:xfrm>
          <a:off x="628650" y="1784866"/>
          <a:ext cx="8022336" cy="458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8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74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Место практики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Проблемы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Медицинский информационно-аналитический центр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Никаких, так как отвечать на телефонные звонки умеет каждый.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Медицинский информационно-аналитический центр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 </a:t>
                      </a:r>
                      <a:r>
                        <a:rPr lang="ru-RU" sz="1200" dirty="0" err="1" smtClean="0"/>
                        <a:t>Миац</a:t>
                      </a:r>
                      <a:r>
                        <a:rPr lang="ru-RU" sz="1200" dirty="0" smtClean="0"/>
                        <a:t> не было возможности освоения навыков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НОКОД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 практических навыков и не было никаких, мерить температуру на входе и ребёнок сможет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ГБУЗ НО "Городская больница № 28 Московского района города Нижнего Новгорода", поликлиническое отделение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Знание инструкций к любым стационарным телефонам. Умение общаться с агрессивным людьми.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Уренская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ЦРБ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 связи с тем, что моя практика прошла в поликлинике, можно сказать, что я ничему не научилась. Потому что практика после 4 курса должна была быть в стационаре. Но из-за </a:t>
                      </a:r>
                      <a:r>
                        <a:rPr lang="ru-RU" sz="1200" dirty="0" err="1" smtClean="0"/>
                        <a:t>эпид</a:t>
                      </a:r>
                      <a:r>
                        <a:rPr lang="ru-RU" sz="1200" dirty="0" smtClean="0"/>
                        <a:t> обстановки, это было не выгодно больнице. Надеюсь, что летом наверстаю упущенное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ГБУЗ НО ГП 38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Навыков работы с медицинскими базами данных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ФБУЗ «Центр гигиены и эпидемиологии в Ивановской области»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Работа с компьютерными программами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39552" y="332656"/>
            <a:ext cx="78867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Каких теоретических знаний оказалось недостаточно для освоения практических навыков?</a:t>
            </a:r>
          </a:p>
        </p:txBody>
      </p:sp>
    </p:spTree>
    <p:extLst>
      <p:ext uri="{BB962C8B-B14F-4D97-AF65-F5344CB8AC3E}">
        <p14:creationId xmlns:p14="http://schemas.microsoft.com/office/powerpoint/2010/main" val="20593218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2D88-529A-4ED1-94FF-B1DF6A2B0EC9}" type="slidenum">
              <a:rPr lang="ru-RU" smtClean="0"/>
              <a:t>27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213420"/>
            <a:ext cx="80581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Достаточным ли оказался уровень Вашей психологической подготовки для эффективного взаимодействия с больными и медицинским персоналом?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1319796"/>
              </p:ext>
            </p:extLst>
          </p:nvPr>
        </p:nvGraphicFramePr>
        <p:xfrm>
          <a:off x="1143000" y="2057400"/>
          <a:ext cx="5980176" cy="3913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7546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2D88-529A-4ED1-94FF-B1DF6A2B0EC9}" type="slidenum">
              <a:rPr lang="ru-RU" smtClean="0"/>
              <a:t>28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40852"/>
            <a:ext cx="81130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Осуществляли ли представители медицинской организации, в которой Вы проходили практику, контроль за Вашей работой?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0515640"/>
              </p:ext>
            </p:extLst>
          </p:nvPr>
        </p:nvGraphicFramePr>
        <p:xfrm>
          <a:off x="1179576" y="2103120"/>
          <a:ext cx="6126480" cy="375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82736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2D88-529A-4ED1-94FF-B1DF6A2B0EC9}" type="slidenum">
              <a:rPr lang="ru-RU" smtClean="0"/>
              <a:t>29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8640"/>
            <a:ext cx="80764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Были ли Вы удовлетворены взаимодействием с кафедральным куратором практики?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69522"/>
              </p:ext>
            </p:extLst>
          </p:nvPr>
        </p:nvGraphicFramePr>
        <p:xfrm>
          <a:off x="2007108" y="2167128"/>
          <a:ext cx="5129784" cy="3753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551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Кафедры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Анкетирование было проведено на 54 кафедрах. </a:t>
            </a:r>
          </a:p>
          <a:p>
            <a:pPr marL="0" indent="0">
              <a:buNone/>
            </a:pPr>
            <a:r>
              <a:rPr lang="ru-RU" dirty="0" smtClean="0"/>
              <a:t>Наиболее активные кафедры:</a:t>
            </a:r>
          </a:p>
          <a:p>
            <a:pPr lvl="1"/>
            <a:r>
              <a:rPr lang="ru-RU" dirty="0" smtClean="0"/>
              <a:t>иностранных языков (по 14,15% каждая), </a:t>
            </a:r>
          </a:p>
          <a:p>
            <a:pPr lvl="1"/>
            <a:r>
              <a:rPr lang="ru-RU" dirty="0" smtClean="0"/>
              <a:t>эпидемиологии, микробиологии и доказательной медицины (по </a:t>
            </a:r>
            <a:r>
              <a:rPr lang="ru-RU" dirty="0"/>
              <a:t>10,23% каждая),</a:t>
            </a:r>
            <a:endParaRPr lang="ru-RU" dirty="0" smtClean="0"/>
          </a:p>
          <a:p>
            <a:pPr lvl="1"/>
            <a:r>
              <a:rPr lang="ru-RU" dirty="0" smtClean="0"/>
              <a:t>анестезиологии, реанимации и неотложной медицинской помощи (по 16,80</a:t>
            </a:r>
            <a:r>
              <a:rPr lang="ru-RU" dirty="0"/>
              <a:t>% каждая)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2D88-529A-4ED1-94FF-B1DF6A2B0EC9}" type="slidenum">
              <a:rPr lang="ru-RU" smtClean="0"/>
              <a:t>30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05168"/>
            <a:ext cx="81861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Изменилось ли мнение о Вашей будущей профессии? Если да, то напишите </a:t>
            </a:r>
            <a:r>
              <a:rPr lang="ru-RU" sz="20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причины</a:t>
            </a:r>
            <a:endParaRPr lang="ru-RU" sz="27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3137870"/>
              </p:ext>
            </p:extLst>
          </p:nvPr>
        </p:nvGraphicFramePr>
        <p:xfrm>
          <a:off x="1673352" y="1781174"/>
          <a:ext cx="5660136" cy="4564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49648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2D88-529A-4ED1-94FF-B1DF6A2B0EC9}" type="slidenum">
              <a:rPr lang="ru-RU" smtClean="0"/>
              <a:t>31</a:t>
            </a:fld>
            <a:endParaRPr lang="ru-RU"/>
          </a:p>
        </p:txBody>
      </p:sp>
      <p:sp>
        <p:nvSpPr>
          <p:cNvPr id="9" name="Заголовок 5"/>
          <p:cNvSpPr txBox="1">
            <a:spLocks/>
          </p:cNvSpPr>
          <p:nvPr/>
        </p:nvSpPr>
        <p:spPr>
          <a:xfrm>
            <a:off x="520873" y="1113312"/>
            <a:ext cx="7886700" cy="70893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000" b="1" cap="smal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Подробности о причинах нежелания работать в поликлинике</a:t>
            </a:r>
            <a:endParaRPr lang="ru-RU" sz="2000" b="1" cap="smal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0086" y="116632"/>
            <a:ext cx="81861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Изменилось ли мнение о Вашей будущей профессии? Если да, то напишите </a:t>
            </a:r>
            <a:r>
              <a:rPr lang="ru-RU" sz="20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причины</a:t>
            </a:r>
            <a:endParaRPr lang="ru-RU" sz="27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859445"/>
            <a:ext cx="39132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/>
              <a:t>Да, я не хочу работать в поликлинике. Относительно высокие зарплаты не перекроют то количество бумажной волокиты, которое предстоит терапевту каждый день.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13248" y="1890129"/>
            <a:ext cx="3401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/>
              <a:t>Изменились, хочу стать врачом общей практики, ибо увидела с другой стороны работу поликлиники.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8650" y="27672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Моя профессия не будет связана с работой в поликлинике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0085" y="3547872"/>
            <a:ext cx="80832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Появились сомнения в готовности идти в поликлинику, раньше планировала перед ординатурой туда, теперь больше хочется оставаться студентом-ординатором. Страшно из-за незащищенности медицинского персонала от пациентов, были некоторые ситуации некомфортные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80085" y="4735681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dirty="0"/>
              <a:t>Да. Давно изменилось. Большинство людей не воспринимает адекватно врачей в поликлиниках. Крики, обвинения и оскорбления - </a:t>
            </a:r>
            <a:r>
              <a:rPr lang="ru-RU" sz="1200" dirty="0" smtClean="0"/>
              <a:t>большая </a:t>
            </a:r>
            <a:r>
              <a:rPr lang="ru-RU" sz="1200" dirty="0"/>
              <a:t>часть услышанного. Также, за такой огромный и сложный труд маленькая заработная плата.  Невнимательное отношение врачей к пациентам - сталкивались с неправильным лечением, кто-то мог не туда написать направление или вовсе его не написать. Люди ждут месяцами или годами своей очереди на какое-либо обследование, это ужасно. Также, некоторый </a:t>
            </a:r>
            <a:r>
              <a:rPr lang="ru-RU" sz="1200" dirty="0" err="1"/>
              <a:t>мед.персонал</a:t>
            </a:r>
            <a:r>
              <a:rPr lang="ru-RU" sz="1200" dirty="0"/>
              <a:t> повышал голос на пациентов, очень жаль.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191869" y="4735681"/>
            <a:ext cx="34981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Изменилось не в </a:t>
            </a:r>
            <a:r>
              <a:rPr lang="ru-RU" sz="1400" dirty="0" smtClean="0"/>
              <a:t>лучшую </a:t>
            </a:r>
            <a:r>
              <a:rPr lang="ru-RU" sz="1400" dirty="0"/>
              <a:t>сторону. Причины: огромный объем бумаг, которые нужно заполнять, каждодневная рутина участкового терапевта - каждый день одно и то же, ограниченность времени на осмотр пациента. Разочарованность в нашей системе </a:t>
            </a:r>
            <a:r>
              <a:rPr lang="ru-RU" sz="1400" dirty="0" err="1"/>
              <a:t>здравоохранния</a:t>
            </a:r>
            <a:r>
              <a:rPr lang="ru-RU" sz="1400" dirty="0"/>
              <a:t> в целом.</a:t>
            </a:r>
          </a:p>
        </p:txBody>
      </p:sp>
    </p:spTree>
    <p:extLst>
      <p:ext uri="{BB962C8B-B14F-4D97-AF65-F5344CB8AC3E}">
        <p14:creationId xmlns:p14="http://schemas.microsoft.com/office/powerpoint/2010/main" val="39687898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2D88-529A-4ED1-94FF-B1DF6A2B0EC9}" type="slidenum">
              <a:rPr lang="ru-RU" smtClean="0"/>
              <a:t>32</a:t>
            </a:fld>
            <a:endParaRPr lang="ru-RU"/>
          </a:p>
        </p:txBody>
      </p:sp>
      <p:sp>
        <p:nvSpPr>
          <p:cNvPr id="9" name="Заголовок 5"/>
          <p:cNvSpPr txBox="1">
            <a:spLocks/>
          </p:cNvSpPr>
          <p:nvPr/>
        </p:nvSpPr>
        <p:spPr>
          <a:xfrm>
            <a:off x="680084" y="544539"/>
            <a:ext cx="7886700" cy="70893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000" b="1" cap="smal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Да, стало больше ответственности и заинтересованности</a:t>
            </a:r>
            <a:endParaRPr lang="ru-RU" sz="2000" b="1" cap="smal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315498"/>
            <a:ext cx="4680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Да, но в хорошую сторону, потому что, не смотря на всё, что происходит внутри системы, здесь я могу реализовывать свою главную ценность - помощь людям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402961" y="1408390"/>
            <a:ext cx="30209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Да, появилось больше страхов в оказании медицинской помощи пациентам.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337434" y="5885926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/>
              <a:t>Передумала быть онкологом по причине взаимодействия с достаточно тяжёлой категорией больных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12837" y="3856257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/>
              <a:t>Изменилось только в лучшую сторону. Желание стать врачом стало ещё сильнее.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402961" y="3767567"/>
            <a:ext cx="3163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Да. Реальная картина не совпала с ожиданиями, но появились новые идеи реализации себя в профессии. За это спасибо.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834399" y="5029924"/>
            <a:ext cx="5256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Да, мне понравились условия работы педиатров в данной поликлинике , хороший порядок и организованность</a:t>
            </a:r>
            <a:r>
              <a:rPr lang="ru-RU" sz="1200" dirty="0"/>
              <a:t>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059832" y="3001376"/>
            <a:ext cx="3031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Заинтересовало ещё больше</a:t>
            </a:r>
          </a:p>
        </p:txBody>
      </p:sp>
    </p:spTree>
    <p:extLst>
      <p:ext uri="{BB962C8B-B14F-4D97-AF65-F5344CB8AC3E}">
        <p14:creationId xmlns:p14="http://schemas.microsoft.com/office/powerpoint/2010/main" val="38985307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33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286000" y="3124200"/>
            <a:ext cx="6172200" cy="189436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9884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Aft>
                <a:spcPts val="60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sym typeface="Gramatika Light"/>
              </a:rPr>
              <a:t>Доступность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sym typeface="Gramatika Light"/>
              </a:rPr>
              <a:t>образовательной среды для лиц с ОВЗ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4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90263" y="1556792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Каким образом организовано Ваше обучение? </a:t>
            </a:r>
            <a:endParaRPr lang="ru-RU" dirty="0"/>
          </a:p>
        </p:txBody>
      </p:sp>
      <p:graphicFrame>
        <p:nvGraphicFramePr>
          <p:cNvPr id="7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67750264"/>
              </p:ext>
            </p:extLst>
          </p:nvPr>
        </p:nvGraphicFramePr>
        <p:xfrm>
          <a:off x="558334" y="2910954"/>
          <a:ext cx="7576173" cy="11353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245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6375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На общих основаниях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93% 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Частично в общих группах, частично в отдельных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7% 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500607" y="4439475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Удовлетворены ли Вы процессом обучения в Вузе? 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814359"/>
              </p:ext>
            </p:extLst>
          </p:nvPr>
        </p:nvGraphicFramePr>
        <p:xfrm>
          <a:off x="631942" y="5791274"/>
          <a:ext cx="7292858" cy="7696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051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1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66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Да, полностью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36%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Скорее да, чем нет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64% </a:t>
                      </a:r>
                      <a:endParaRPr lang="ru-RU" sz="2400" dirty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Какое у Вас заболевание?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091786"/>
              </p:ext>
            </p:extLst>
          </p:nvPr>
        </p:nvGraphicFramePr>
        <p:xfrm>
          <a:off x="536575" y="1628800"/>
          <a:ext cx="7307794" cy="11353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051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6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939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Нарушение опорно-двигательного аппарата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36%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Соматические заболевания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64% </a:t>
                      </a:r>
                      <a:endParaRPr lang="ru-RU" sz="2400" dirty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467544" y="2996952"/>
            <a:ext cx="7467600" cy="1143000"/>
          </a:xfrm>
          <a:prstGeom prst="rect">
            <a:avLst/>
          </a:prstGeom>
        </p:spPr>
        <p:txBody>
          <a:bodyPr vert="horz" anchor="b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Как </a:t>
            </a:r>
            <a:r>
              <a:rPr lang="ru-RU" dirty="0"/>
              <a:t>вы считаете, Ваш вуз и преподаватели вуза готовы к обучению лиц с ОВЗ и инвалидностью?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141815"/>
              </p:ext>
            </p:extLst>
          </p:nvPr>
        </p:nvGraphicFramePr>
        <p:xfrm>
          <a:off x="555625" y="4437112"/>
          <a:ext cx="7307794" cy="115443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176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796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Да, полностью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7%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Скорее да, чем нет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71%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96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Скорее нет, чем да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21% </a:t>
                      </a:r>
                      <a:endParaRPr lang="ru-RU" sz="2400" dirty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100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769" y="188640"/>
            <a:ext cx="7467600" cy="1717332"/>
          </a:xfrm>
        </p:spPr>
        <p:txBody>
          <a:bodyPr>
            <a:normAutofit fontScale="90000"/>
          </a:bodyPr>
          <a:lstStyle/>
          <a:p>
            <a:r>
              <a:rPr lang="ru-RU" dirty="0"/>
              <a:t>Требуется ли Вам специальные технические средства, помогающие преодолевать сложности, связанные с Вашей нозологией: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940741"/>
              </p:ext>
            </p:extLst>
          </p:nvPr>
        </p:nvGraphicFramePr>
        <p:xfrm>
          <a:off x="539552" y="2069556"/>
          <a:ext cx="7307794" cy="7696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059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7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3675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Да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21%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Нет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79% </a:t>
                      </a:r>
                      <a:endParaRPr lang="ru-RU" sz="2400" dirty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390834" y="3107658"/>
            <a:ext cx="8352928" cy="1143000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Нужны ли Вам </a:t>
            </a:r>
            <a:r>
              <a:rPr lang="ru-RU" dirty="0" smtClean="0"/>
              <a:t>дополнительные консультации</a:t>
            </a:r>
            <a:r>
              <a:rPr lang="ru-RU" dirty="0"/>
              <a:t>, занятия, часы для выполнения лабораторных и др</a:t>
            </a:r>
            <a:r>
              <a:rPr lang="ru-RU" dirty="0" smtClean="0"/>
              <a:t>.: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493253"/>
              </p:ext>
            </p:extLst>
          </p:nvPr>
        </p:nvGraphicFramePr>
        <p:xfrm>
          <a:off x="539552" y="4612362"/>
          <a:ext cx="7300326" cy="11353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975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4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66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Да, в большинстве случаев нужны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14%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Нет, в большинстве случаев не нужны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86% </a:t>
                      </a:r>
                      <a:endParaRPr lang="ru-RU" sz="2400" dirty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636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Каким образом организовано Ваше обучение?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37808567"/>
              </p:ext>
            </p:extLst>
          </p:nvPr>
        </p:nvGraphicFramePr>
        <p:xfrm>
          <a:off x="525271" y="1628800"/>
          <a:ext cx="7576173" cy="11353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245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6375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На общих основаниях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93% 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Частично в общих группах, частично в отдельных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7% 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7</a:t>
            </a:fld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67544" y="3157321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Удовлетворены ли Вы процессом обучения в Вузе?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066169"/>
              </p:ext>
            </p:extLst>
          </p:nvPr>
        </p:nvGraphicFramePr>
        <p:xfrm>
          <a:off x="598879" y="4509120"/>
          <a:ext cx="7292858" cy="7696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051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1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66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Да, полностью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36%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Скорее да, чем нет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64% </a:t>
                      </a:r>
                      <a:endParaRPr lang="ru-RU" sz="2400" dirty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398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 fontScale="90000"/>
          </a:bodyPr>
          <a:lstStyle/>
          <a:p>
            <a:pPr lvl="0">
              <a:spcAft>
                <a:spcPts val="60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sym typeface="Gramatika Light"/>
              </a:rPr>
              <a:t>Удовлетворенность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sym typeface="Gramatika Light"/>
              </a:rPr>
              <a:t>организацией и реализацией учебного процесса,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sym typeface="Gramatika Light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sym typeface="Gramatika Light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sym typeface="Gramatika Light"/>
              </a:rPr>
              <a:t>а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sym typeface="Gramatika Light"/>
              </a:rPr>
              <a:t>также инфраструктурными условиями (студенты 1 курса)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671191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Поделитесь своими впечатлениями от первых занятий/лекций: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803493"/>
              </p:ext>
            </p:extLst>
          </p:nvPr>
        </p:nvGraphicFramePr>
        <p:xfrm>
          <a:off x="539552" y="2708920"/>
          <a:ext cx="7847587" cy="375285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965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796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первые лекции прослушал(а) с интересом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69%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на первых занятиях столкнулся с трудностями в усвоении материала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48%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мне нравится, что нам разъясняют и рассказывают о перспективах достижений в профессии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24%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ничего особенного первые занятия мне не дали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12%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96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думаю, что учеба будет малоинтересной и трудной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5% </a:t>
                      </a:r>
                      <a:endParaRPr lang="ru-RU" sz="2400" dirty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382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Ваши первые впечатления от начала студенческой жизни (возможны несколько вариантов ответов):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8744-1108-48CF-93EE-CE1EDF9BDEA2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052895"/>
              </p:ext>
            </p:extLst>
          </p:nvPr>
        </p:nvGraphicFramePr>
        <p:xfrm>
          <a:off x="514597" y="1916832"/>
          <a:ext cx="7300326" cy="41757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459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0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405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учиться очень легко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5%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доволен учебным процессом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38%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учиться очень сложно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56%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разочарован в учебном процессе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13%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доволен </a:t>
                      </a:r>
                      <a:r>
                        <a:rPr lang="ru-RU" sz="2400" dirty="0" err="1">
                          <a:effectLst/>
                        </a:rPr>
                        <a:t>внеучебной</a:t>
                      </a:r>
                      <a:r>
                        <a:rPr lang="ru-RU" sz="2400" dirty="0">
                          <a:effectLst/>
                        </a:rPr>
                        <a:t> активностью студентов в ПИМУ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34%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разочарован во </a:t>
                      </a:r>
                      <a:r>
                        <a:rPr lang="ru-RU" sz="2400" dirty="0" err="1">
                          <a:effectLst/>
                        </a:rPr>
                        <a:t>внеучебной</a:t>
                      </a:r>
                      <a:r>
                        <a:rPr lang="ru-RU" sz="2400" dirty="0">
                          <a:effectLst/>
                        </a:rPr>
                        <a:t> активности студентов в ПИМУ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8%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>
                          <a:effectLst/>
                        </a:rPr>
                        <a:t>пока ничего определенного сказать не могу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32% </a:t>
                      </a:r>
                      <a:endParaRPr lang="ru-RU" sz="240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2312" name="Рисунок 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3138488"/>
            <a:ext cx="38100" cy="8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1" name="Рисунок 7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3138488"/>
            <a:ext cx="7937" cy="8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0" name="Рисунок 7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3138488"/>
            <a:ext cx="38100" cy="8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9" name="Рисунок 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3138488"/>
            <a:ext cx="38100" cy="8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8" name="Рисунок 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3138488"/>
            <a:ext cx="7937" cy="8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7" name="Рисунок 7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3138488"/>
            <a:ext cx="38100" cy="8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Рисунок 7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3138488"/>
            <a:ext cx="38100" cy="8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5" name="Рисунок 8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3138488"/>
            <a:ext cx="7937" cy="8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4" name="Рисунок 8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3138488"/>
            <a:ext cx="38100" cy="8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3" name="Рисунок 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3138488"/>
            <a:ext cx="38100" cy="8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2" name="Рисунок 8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3138488"/>
            <a:ext cx="7937" cy="8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1" name="Рисунок 8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3138488"/>
            <a:ext cx="38100" cy="8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0" name="Рисунок 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3138488"/>
            <a:ext cx="38100" cy="8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9" name="Рисунок 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3138488"/>
            <a:ext cx="7937" cy="8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8" name="Рисунок 8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3138488"/>
            <a:ext cx="38100" cy="8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7" name="Рисунок 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3138488"/>
            <a:ext cx="38100" cy="8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Рисунок 8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3138488"/>
            <a:ext cx="7937" cy="8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5" name="Рисунок 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3138488"/>
            <a:ext cx="38100" cy="8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Рисунок 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3138488"/>
            <a:ext cx="38100" cy="8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Рисунок 9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3138488"/>
            <a:ext cx="7937" cy="8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Рисунок 9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3138488"/>
            <a:ext cx="38100" cy="8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Рисунок 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3138488"/>
            <a:ext cx="38100" cy="8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Рисунок 9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3138488"/>
            <a:ext cx="7937" cy="8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89" name="Рисунок 9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3138488"/>
            <a:ext cx="38100" cy="8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530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D1668889785A1428CD9C4710455EBB6" ma:contentTypeVersion="1" ma:contentTypeDescription="Создание документа." ma:contentTypeScope="" ma:versionID="c4c4e2bf09eabc18f331dc2d066e4a84">
  <xsd:schema xmlns:xsd="http://www.w3.org/2001/XMLSchema" xmlns:xs="http://www.w3.org/2001/XMLSchema" xmlns:p="http://schemas.microsoft.com/office/2006/metadata/properties" xmlns:ns2="62b14560-3262-4503-b983-fcf437e92645" targetNamespace="http://schemas.microsoft.com/office/2006/metadata/properties" ma:root="true" ma:fieldsID="7aef9fa6c8906dfb1957af906f52b9fa" ns2:_="">
    <xsd:import namespace="62b14560-3262-4503-b983-fcf437e92645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b14560-3262-4503-b983-fcf437e9264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B6E7A9-57DF-40CF-A0F4-D3B4816156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2b14560-3262-4503-b983-fcf437e92645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623997C-EEFC-4050-92FD-70E91BC25A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b14560-3262-4503-b983-fcf437e926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04B078-67B5-4E8A-A038-3013189B5C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1095</TotalTime>
  <Words>2091</Words>
  <Application>Microsoft Office PowerPoint</Application>
  <PresentationFormat>Экран (4:3)</PresentationFormat>
  <Paragraphs>307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Calibri</vt:lpstr>
      <vt:lpstr>Century Schoolbook</vt:lpstr>
      <vt:lpstr>Gramatika Light</vt:lpstr>
      <vt:lpstr>Times New Roman</vt:lpstr>
      <vt:lpstr>Wingdings</vt:lpstr>
      <vt:lpstr>Wingdings 2</vt:lpstr>
      <vt:lpstr>Эркер</vt:lpstr>
      <vt:lpstr>Результаты анкетирования</vt:lpstr>
      <vt:lpstr>Анкетирование студентов программ специалитета</vt:lpstr>
      <vt:lpstr>Кафедры</vt:lpstr>
      <vt:lpstr>Доступность образовательной среды для лиц с ОВЗ </vt:lpstr>
      <vt:lpstr>Какое у Вас заболевание? </vt:lpstr>
      <vt:lpstr>Требуется ли Вам специальные технические средства, помогающие преодолевать сложности, связанные с Вашей нозологией:</vt:lpstr>
      <vt:lpstr>Каким образом организовано Ваше обучение? </vt:lpstr>
      <vt:lpstr>Удовлетворенность организацией и реализацией учебного процесса,  а также инфраструктурными условиями (студенты 1 курса)</vt:lpstr>
      <vt:lpstr>Ваши первые впечатления от начала студенческой жизни (возможны несколько вариантов ответов):</vt:lpstr>
      <vt:lpstr>В каких формах студенческой жизни ПИМУ Вы хотели бы принять участие? </vt:lpstr>
      <vt:lpstr>Укажите проблемы, связанные с учебным процессом:</vt:lpstr>
      <vt:lpstr>Вы отметили низкое качество технических средств обучения. Укажите, что именно:</vt:lpstr>
      <vt:lpstr>Удовлетворены ли Вы:</vt:lpstr>
      <vt:lpstr>«Соответствует ли содержание курса Вашим ожиданиям?» </vt:lpstr>
      <vt:lpstr>Удовлетворены ли Вы количеством и содержанием занятий по дисциплине на базе симуляционного центра (в случае, если симуляционный цикл предусмотрен программой дисциплины)?</vt:lpstr>
      <vt:lpstr>Насколько Вы удовлетворены  использованием на занятиях современных методов обучения (деловые игры, дискуссии, ситуационные задачи, обучающие программы)?</vt:lpstr>
      <vt:lpstr>Какова Ваша удовлетворенность организацией и проведением лекций?</vt:lpstr>
      <vt:lpstr>Какова Ваша удовлетворенность организацией и проведением практических занятий?</vt:lpstr>
      <vt:lpstr>Насколько удовлетворяют Вашим потребностям материалы и информация, касающиеся учебного процесса кафедры, размещенная на портале СДО, и литература по дисциплине, имеющаяся в библиотеке (включая ЭБС) ПИМУ?</vt:lpstr>
      <vt:lpstr>Оцените оперативность и результативность реагирования на Ваши запросы на кафедре</vt:lpstr>
      <vt:lpstr>Оцените работу преподавателя, проводящего практические занятия</vt:lpstr>
      <vt:lpstr>Оцените работу преподавателя, проводящего лекционные занятия</vt:lpstr>
      <vt:lpstr>Ваши предложения по улучшению качества преподавания дисциплины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Абросимова Елена Борисовна</cp:lastModifiedBy>
  <cp:revision>36</cp:revision>
  <dcterms:created xsi:type="dcterms:W3CDTF">2022-03-11T01:39:44Z</dcterms:created>
  <dcterms:modified xsi:type="dcterms:W3CDTF">2023-02-16T10:17:43Z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0x010100BD1668889785A1428CD9C4710455EBB6</vt:lpwstr>
  </property>
</Properties>
</file>