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0"/>
  </p:notesMasterIdLst>
  <p:sldIdLst>
    <p:sldId id="257" r:id="rId2"/>
    <p:sldId id="322" r:id="rId3"/>
    <p:sldId id="323" r:id="rId4"/>
    <p:sldId id="325" r:id="rId5"/>
    <p:sldId id="324" r:id="rId6"/>
    <p:sldId id="326" r:id="rId7"/>
    <p:sldId id="328" r:id="rId8"/>
    <p:sldId id="327" r:id="rId9"/>
    <p:sldId id="263" r:id="rId10"/>
    <p:sldId id="345" r:id="rId11"/>
    <p:sldId id="286" r:id="rId12"/>
    <p:sldId id="344" r:id="rId13"/>
    <p:sldId id="346" r:id="rId14"/>
    <p:sldId id="287" r:id="rId15"/>
    <p:sldId id="288" r:id="rId16"/>
    <p:sldId id="289" r:id="rId17"/>
    <p:sldId id="347" r:id="rId18"/>
    <p:sldId id="349" r:id="rId19"/>
    <p:sldId id="348" r:id="rId20"/>
    <p:sldId id="350" r:id="rId21"/>
    <p:sldId id="355" r:id="rId22"/>
    <p:sldId id="356" r:id="rId23"/>
    <p:sldId id="353" r:id="rId24"/>
    <p:sldId id="354" r:id="rId25"/>
    <p:sldId id="295" r:id="rId26"/>
    <p:sldId id="290" r:id="rId27"/>
    <p:sldId id="292" r:id="rId28"/>
    <p:sldId id="293" r:id="rId29"/>
    <p:sldId id="291" r:id="rId30"/>
    <p:sldId id="294" r:id="rId31"/>
    <p:sldId id="317" r:id="rId32"/>
    <p:sldId id="320" r:id="rId33"/>
    <p:sldId id="374" r:id="rId34"/>
    <p:sldId id="375" r:id="rId35"/>
    <p:sldId id="376" r:id="rId36"/>
    <p:sldId id="377" r:id="rId37"/>
    <p:sldId id="307" r:id="rId38"/>
    <p:sldId id="308" r:id="rId39"/>
    <p:sldId id="309" r:id="rId40"/>
    <p:sldId id="310" r:id="rId41"/>
    <p:sldId id="311" r:id="rId42"/>
    <p:sldId id="312" r:id="rId43"/>
    <p:sldId id="313" r:id="rId44"/>
    <p:sldId id="315" r:id="rId45"/>
    <p:sldId id="316" r:id="rId46"/>
    <p:sldId id="314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21" r:id="rId59"/>
    <p:sldId id="318" r:id="rId60"/>
    <p:sldId id="329" r:id="rId61"/>
    <p:sldId id="330" r:id="rId62"/>
    <p:sldId id="332" r:id="rId63"/>
    <p:sldId id="331" r:id="rId64"/>
    <p:sldId id="333" r:id="rId65"/>
    <p:sldId id="334" r:id="rId66"/>
    <p:sldId id="335" r:id="rId67"/>
    <p:sldId id="336" r:id="rId68"/>
    <p:sldId id="337" r:id="rId6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121" d="100"/>
          <a:sy n="121" d="100"/>
        </p:scale>
        <p:origin x="-10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7DDF09-D91D-49D4-BE37-3C5976309B97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C6D840-F6E1-485E-963F-B35EF0FB6B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543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6394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9621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889" y="2514601"/>
            <a:ext cx="880060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889" y="4777381"/>
            <a:ext cx="880060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42292" y="4321159"/>
            <a:ext cx="1860631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4445" y="4529542"/>
            <a:ext cx="779971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935817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609600"/>
            <a:ext cx="8789313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4354046"/>
            <a:ext cx="8789313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3244141"/>
            <a:ext cx="779971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986995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7498" y="609600"/>
            <a:ext cx="814611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21296" y="3505200"/>
            <a:ext cx="7538517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4354046"/>
            <a:ext cx="8789313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3244141"/>
            <a:ext cx="779971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11089" y="648005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2711" y="290530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13832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2438402"/>
            <a:ext cx="8789313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181600"/>
            <a:ext cx="878931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847031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917498" y="609600"/>
            <a:ext cx="814611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887" y="4343400"/>
            <a:ext cx="8917723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7" y="5181600"/>
            <a:ext cx="891772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11089" y="648005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892711" y="290530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5143507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627407"/>
            <a:ext cx="8789312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888" y="4343400"/>
            <a:ext cx="8789313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181600"/>
            <a:ext cx="878931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775200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587635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71380" y="627407"/>
            <a:ext cx="2208176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888" y="627407"/>
            <a:ext cx="6288464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4364864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type="tx">
  <p:cSld name="Title and 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 txBox="1">
            <a:spLocks noGrp="1"/>
          </p:cNvSpPr>
          <p:nvPr>
            <p:ph type="title"/>
          </p:nvPr>
        </p:nvSpPr>
        <p:spPr>
          <a:xfrm>
            <a:off x="2000249" y="228600"/>
            <a:ext cx="9988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body" idx="1"/>
          </p:nvPr>
        </p:nvSpPr>
        <p:spPr>
          <a:xfrm>
            <a:off x="2000249" y="1524000"/>
            <a:ext cx="9988400" cy="4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4"/>
          <p:cNvSpPr txBox="1">
            <a:spLocks noGrp="1"/>
          </p:cNvSpPr>
          <p:nvPr>
            <p:ph type="dt" idx="10"/>
          </p:nvPr>
        </p:nvSpPr>
        <p:spPr>
          <a:xfrm>
            <a:off x="1930400" y="6324600"/>
            <a:ext cx="1879600" cy="4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ftr" idx="11"/>
          </p:nvPr>
        </p:nvSpPr>
        <p:spPr>
          <a:xfrm>
            <a:off x="4978400" y="63246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sldNum" idx="12"/>
          </p:nvPr>
        </p:nvSpPr>
        <p:spPr>
          <a:xfrm>
            <a:off x="9652000" y="63246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199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602" y="624110"/>
            <a:ext cx="8785599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888" y="2133600"/>
            <a:ext cx="8789313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885637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2074562"/>
            <a:ext cx="8789313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3581400"/>
            <a:ext cx="8789313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3244141"/>
            <a:ext cx="779971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392577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889" y="2136707"/>
            <a:ext cx="4263375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6410" y="2136707"/>
            <a:ext cx="4262791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787784"/>
            <a:ext cx="779971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409587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0469" y="2226626"/>
            <a:ext cx="38327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887" y="2802889"/>
            <a:ext cx="4263376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1540" y="2223398"/>
            <a:ext cx="38309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11620" y="2799661"/>
            <a:ext cx="4260907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787784"/>
            <a:ext cx="779971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172756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600" y="624110"/>
            <a:ext cx="8785600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256841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41279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7" y="446088"/>
            <a:ext cx="3506112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4659" y="446090"/>
            <a:ext cx="5054541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7" y="1598613"/>
            <a:ext cx="3506112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169761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4800600"/>
            <a:ext cx="8789313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888" y="634965"/>
            <a:ext cx="8789313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367338"/>
            <a:ext cx="8789313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914631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26416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7228" y="285"/>
            <a:ext cx="2603029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24384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3600" y="624110"/>
            <a:ext cx="87856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2133600"/>
            <a:ext cx="8789313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887" y="6135810"/>
            <a:ext cx="76219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681637" y="787784"/>
            <a:ext cx="7799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5128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8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C%D1%83%D1%81%D1%83%D0%BB%D1%8C%D0%BC%D0%B0%D0%BD%D0%B5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0" y="533400"/>
            <a:ext cx="4648200" cy="23098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E607F02-12C7-B9D2-D42A-CB0CBA076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66417" y="2514602"/>
            <a:ext cx="6600451" cy="2262781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Узбекистан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"/>
            <a:ext cx="9525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97811" y="729762"/>
            <a:ext cx="7491300" cy="1143000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Мечеть </a:t>
            </a:r>
            <a:r>
              <a:rPr lang="ru-RU" b="1" dirty="0" err="1">
                <a:solidFill>
                  <a:schemeClr val="bg1"/>
                </a:solidFill>
              </a:rPr>
              <a:t>Хазрати</a:t>
            </a:r>
            <a:r>
              <a:rPr lang="ru-RU" b="1" dirty="0">
                <a:solidFill>
                  <a:schemeClr val="bg1"/>
                </a:solidFill>
              </a:rPr>
              <a:t> Имам</a:t>
            </a:r>
          </a:p>
        </p:txBody>
      </p:sp>
    </p:spTree>
    <p:extLst>
      <p:ext uri="{BB962C8B-B14F-4D97-AF65-F5344CB8AC3E}">
        <p14:creationId xmlns:p14="http://schemas.microsoft.com/office/powerpoint/2010/main" val="2024536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6E9FF7B-B224-F0C9-81C6-155A1F1A6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7115" y="208349"/>
            <a:ext cx="7491300" cy="1143000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Религия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7C3E31E-7F2C-D13D-D34D-66CFC26109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C00000"/>
                </a:solidFill>
                <a:latin typeface="Arial" panose="020B0604020202020204" pitchFamily="34" charset="0"/>
              </a:rPr>
              <a:t>Православные 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— 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4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%,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0B706D9-7659-CE8C-F0D2-09D0CACCE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243" y="2846819"/>
            <a:ext cx="4213782" cy="321933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DBE10C0-D0FA-7724-64CF-E0D3374F6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8487" y="2846819"/>
            <a:ext cx="3823650" cy="331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553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Религия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Республике Узбекистан действует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Ташке́нтская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Узбекиста́нская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епархия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Русской православной церкви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включающая в себя православные приходы на территории Узбекистана. Учреждена весной 1871 года,</a:t>
            </a:r>
          </a:p>
          <a:p>
            <a:pPr marL="11430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Благочиннические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епархии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Ташкентское, Самаркандское,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Гулистанское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Ферганское, Бухарское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православные храмы есть не только в столице, но и во многих других городах Узбекистана)</a:t>
            </a:r>
          </a:p>
        </p:txBody>
      </p:sp>
    </p:spTree>
    <p:extLst>
      <p:ext uri="{BB962C8B-B14F-4D97-AF65-F5344CB8AC3E}">
        <p14:creationId xmlns:p14="http://schemas.microsoft.com/office/powerpoint/2010/main" val="2995482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52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372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32966B3-C353-A8D2-702D-F49795372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8313" y="56646"/>
            <a:ext cx="7491300" cy="1143000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Религия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E927D25-6054-D44A-7D83-D8E7E9F221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18595" y="1199647"/>
            <a:ext cx="7491300" cy="47148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Остающиеся 7 % — это римские католики, корейские христиане, баптисты, лютеране, адвентисты седьмого дня, евангелические христиане и пятидесятники, свидетели Иеговы, буддисты,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бахаисты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кришнаиты и атеисты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B2E5250-2487-BEB1-26F1-136AC1235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595" y="2464324"/>
            <a:ext cx="3280194" cy="21854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A978594-BF28-29FB-219F-6E2B4D1BE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927" y="2620652"/>
            <a:ext cx="3877405" cy="21854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4FA41AB-236B-BDBD-656C-5AFCF31C1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4952" y="4970134"/>
            <a:ext cx="2466975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577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A2F07EC-55AB-0CAA-4DD3-D83F8EBAA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2056" y="134332"/>
            <a:ext cx="7491300" cy="1143000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Религия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AA42D10-A101-1857-DF8B-5E1CD76F03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19927" y="1371600"/>
            <a:ext cx="8595561" cy="4867200"/>
          </a:xfrm>
        </p:spPr>
        <p:txBody>
          <a:bodyPr/>
          <a:lstStyle/>
          <a:p>
            <a:pPr marL="11430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Религия определяла и определяет бытовые, семейные и мировоззренческие аспекты жизни, имеет сильнейшее влияние на политические процессы и искусство, на весь уклад жизни.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9CB3D55-81C5-12C6-29F1-2C6A38943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847" y="2697588"/>
            <a:ext cx="5992306" cy="402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565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407D08E-ABD8-C816-E9AC-0B998FCC7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4874" y="261079"/>
            <a:ext cx="7491300" cy="1143000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Религия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13A75C5-5102-28C4-374B-28A065A530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Мусульманин должен пять раз в день в определенное время обращаться к богу ("намаз"), в течение месяца Рамазан (Рамадан) соблюдать строгий пост в дневные часы, не пить, не курить и не принимать еды до захода солнца.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F3BF9EE-8D6E-6BEC-5710-DE0210FDA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514" y="3014221"/>
            <a:ext cx="4139545" cy="310465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EB4D11C-AA87-D645-F330-361496521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3743" y="3014221"/>
            <a:ext cx="4411744" cy="310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670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Великие люди Узбекистана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814647" y="1477108"/>
            <a:ext cx="4700841" cy="5275384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Низамаддин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Мир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Алишер Навои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(1441-1501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 выдающийся узбекский поэт, убежденный гуманист, мыслитель, государственный деятель.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Литературное наследство знаменитого поэта велико и многогранно, это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около 30 сборников стихов, поэм, научных работ и поэтических трактатов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которые полностью раскрывают духовную жизнь в Средней Азии конца XV века.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Вершиной творчества Навои принято считать знаменитую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«Хамсу» («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пятерицу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сборник из пяти поэм, основанных на народном эпосе – популярная в те времена форма изложения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философско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художественного мировоззрения. Его трактовка считается одной из лучших в данном жанре, с давних времен до наших дней.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215" y="1477109"/>
            <a:ext cx="3858347" cy="495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015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Низамаддин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Мир Алишер Навои: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ru-RU" dirty="0"/>
              <a:t>«На шахские короны и пышные одежды</a:t>
            </a:r>
          </a:p>
          <a:p>
            <a:pPr marL="114300" indent="0">
              <a:buNone/>
            </a:pPr>
            <a:r>
              <a:rPr lang="ru-RU" dirty="0"/>
              <a:t>мне надоело смотреть,</a:t>
            </a:r>
          </a:p>
          <a:p>
            <a:pPr marL="114300" indent="0">
              <a:buNone/>
            </a:pPr>
            <a:r>
              <a:rPr lang="ru-RU" dirty="0"/>
              <a:t>Мне достаточно одного моего простого узбека,</a:t>
            </a:r>
          </a:p>
          <a:p>
            <a:pPr marL="114300" indent="0">
              <a:buNone/>
            </a:pPr>
            <a:r>
              <a:rPr lang="ru-RU" dirty="0"/>
              <a:t>у которого на голове тюбетейка, а на плечах халат»</a:t>
            </a:r>
          </a:p>
          <a:p>
            <a:pPr marL="114300" indent="0">
              <a:buNone/>
            </a:pPr>
            <a:endParaRPr lang="ru-RU" dirty="0"/>
          </a:p>
          <a:p>
            <a:pPr marL="114300" indent="0">
              <a:buNone/>
            </a:pPr>
            <a:r>
              <a:rPr lang="ru-RU" i="1" dirty="0"/>
              <a:t>«Кипарис мой, — ты сказала, — жди меня! — и не пришла.</a:t>
            </a:r>
          </a:p>
          <a:p>
            <a:pPr marL="114300" indent="0">
              <a:buNone/>
            </a:pPr>
            <a:r>
              <a:rPr lang="ru-RU" i="1" dirty="0"/>
              <a:t>Я не спал всю ночь, дождался света дня, — ты не пришла.</a:t>
            </a:r>
          </a:p>
          <a:p>
            <a:pPr marL="114300" indent="0">
              <a:buNone/>
            </a:pPr>
            <a:endParaRPr lang="ru-RU" i="1" dirty="0"/>
          </a:p>
          <a:p>
            <a:pPr marL="114300" indent="0">
              <a:buNone/>
            </a:pPr>
            <a:r>
              <a:rPr lang="ru-RU" i="1" dirty="0"/>
              <a:t>Поминутно выходил я на дорогу ждать тебя,</a:t>
            </a:r>
          </a:p>
          <a:p>
            <a:pPr marL="114300" indent="0">
              <a:buNone/>
            </a:pPr>
            <a:r>
              <a:rPr lang="ru-RU" i="1" dirty="0"/>
              <a:t>Поминутно умирал я, жизнь кляня, — ты не пришла.</a:t>
            </a:r>
          </a:p>
          <a:p>
            <a:pPr marL="114300" indent="0">
              <a:buNone/>
            </a:pPr>
            <a:endParaRPr lang="ru-RU" i="1" dirty="0"/>
          </a:p>
          <a:p>
            <a:pPr marL="114300" indent="0">
              <a:buNone/>
            </a:pPr>
            <a:r>
              <a:rPr lang="ru-RU" i="1" dirty="0"/>
              <a:t>Думал я, что опасалась ты соперницы-луны,</a:t>
            </a:r>
          </a:p>
          <a:p>
            <a:pPr marL="114300" indent="0">
              <a:buNone/>
            </a:pPr>
            <a:r>
              <a:rPr lang="ru-RU" i="1" dirty="0"/>
              <a:t>Но и в полной тьме забыла ты меня и не пришла»</a:t>
            </a:r>
          </a:p>
          <a:p>
            <a:pPr marL="11430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47279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640" y="149470"/>
            <a:ext cx="7492633" cy="1140051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1892" y="1600549"/>
            <a:ext cx="4753595" cy="47148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Тимур ибн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Тарагай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Барлас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Тамерлан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Амир </a:t>
            </a:r>
            <a:r>
              <a:rPr lang="ru-RU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Темур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(1336–1405)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великий среднеазиатский правитель, полководец и завоеватель. Родился 8 апреля 1336 году в кишлаке Ходжа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Илгар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близ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Кеша (совр.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Шахрисабз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Амиру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Темуру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удалось объединить разрозненную страну и вновь воссоединить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Мавераннахр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добавив к уже имеющимся землям, территории Ферганы 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Шашского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оазиса.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Великий правитель и завоеватель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пробыл у власти 35 лет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Он сумел создать огромную империю, которая включала: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Мавераннахр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Хорезм, Хорасан, Закавказье, Иран и Пенджаб и представляла собой конгломерат феодальных владений, объединенных сильной военной властью.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9139" y="1661529"/>
            <a:ext cx="3862752" cy="492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01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32E4F8B-6ADB-D2B3-085F-694107FDC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одежда</a:t>
            </a:r>
            <a:r>
              <a:rPr lang="ru-RU" b="0" i="0" dirty="0">
                <a:solidFill>
                  <a:srgbClr val="000000"/>
                </a:solidFill>
                <a:effectLst/>
                <a:latin typeface="Rubik"/>
              </a:rPr>
              <a:t/>
            </a:r>
            <a:br>
              <a:rPr lang="ru-RU" b="0" i="0" dirty="0">
                <a:solidFill>
                  <a:srgbClr val="000000"/>
                </a:solidFill>
                <a:effectLst/>
                <a:latin typeface="Rubik"/>
              </a:rPr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D9747F9-D900-BA77-0872-ACD8745BA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24187" y="4807670"/>
            <a:ext cx="7491300" cy="1431130"/>
          </a:xfrm>
        </p:spPr>
        <p:txBody>
          <a:bodyPr/>
          <a:lstStyle/>
          <a:p>
            <a:pPr marL="114300" indent="0">
              <a:buNone/>
            </a:pPr>
            <a:r>
              <a:rPr lang="ru-RU" b="0" i="0" dirty="0">
                <a:solidFill>
                  <a:srgbClr val="4A4A4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Узбекская национальная одежда занимает большое место в культуре Узбекистана. </a:t>
            </a:r>
          </a:p>
          <a:p>
            <a:pPr marL="114300" indent="0">
              <a:buNone/>
            </a:pPr>
            <a:r>
              <a:rPr lang="ru-RU" b="0" i="0" dirty="0">
                <a:solidFill>
                  <a:srgbClr val="4A4A4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Мужчины носили и носят рубахи прямого кроя, всевозможные халаты, как лёгкие, так и стёганые на вате </a:t>
            </a:r>
            <a:r>
              <a:rPr lang="ru-RU" b="1" i="0" dirty="0">
                <a:solidFill>
                  <a:srgbClr val="4A4A4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("чапан").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85052E3-B71A-A4ED-4DA7-3A3DDAE0C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426" y="1064443"/>
            <a:ext cx="4219575" cy="33528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3E400D6-B642-A4D6-3205-ED7A1EBFC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535" y="928614"/>
            <a:ext cx="2626419" cy="362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9737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60731" y="1524000"/>
            <a:ext cx="5254756" cy="47148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Абу Али Хусейн ибн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Абдаллах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ибн </a:t>
            </a:r>
            <a:r>
              <a:rPr lang="ru-RU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Си́на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латинизированная форма - 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Авиценна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(980-1037)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персидский ученый-энциклопедист, врач, философ, музыкант и поэт. Родился 16 августа 980 года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селении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Афшана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близ Бухары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Научное наследие Авиценны огромно и многогранно. Его труды охватывают большое количество совершенно разных областей знаний: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философию, медицину, астрономию, математику, минералогию, метафизику, музыку, поэзию, и т.д.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Точное количество его работ подсчитать не удалось, но по предположениям, это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около 450 книг, более 20 из которых написаны на фарси.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Труд, принесший ученому мировую славу, это  «Канон врачебной науки», состоящий из 5 томов.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Книги включают в себя сведения по фармакологии, детальные описания человеческих органов и головного мозга, симптоматику и лечение различных заболеваний.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810" y="123093"/>
            <a:ext cx="7492633" cy="11400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637" y="1439238"/>
            <a:ext cx="3722809" cy="488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943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F1DED9E-9196-72F2-EC12-781B89CF1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52352" y="1285461"/>
            <a:ext cx="5184800" cy="5960165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Мирза Мухаммед Ибн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Шахрух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Ибн Тимур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Улугбек </a:t>
            </a:r>
            <a:r>
              <a:rPr lang="ru-RU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Гураган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(1394–1449)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великий узбекский астроном и математик, покровитель наук, внук знаменитого среднеазиатского полководца и завоевателя Амира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Темура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Однако Улугбек не пошел по стопам своего воинственного предка и не стал продолжать захватнические походы. Всю свою энергию, богатство и влияние он направил на развитие науки, культуры и образования в родной стране.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просвещенный правитель, </a:t>
            </a:r>
            <a:r>
              <a:rPr lang="ru-RU" sz="1600" b="1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Улугбек </a:t>
            </a:r>
            <a:r>
              <a:rPr lang="ru-RU" sz="16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повсеместно строил школы – медресе, пытался привлечь к науке не только мужчин-мусульман, но и женщин-мусульманок. Сам читал лекции по астрономии и даже привлек в Самарканд выдающихся зарубежных астрономов того времени и с их помощью построил (около 1430 г.) в столице лучшую, по тем временам, обсерваторию.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AC963707-14AB-2A52-5EA6-D72A7C671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984" y="1"/>
            <a:ext cx="7492633" cy="9967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22152FA-5B91-1C27-E01A-442E6DFED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478" y="996718"/>
            <a:ext cx="3688875" cy="544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1947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8B6E8C0-09F4-E09E-D407-300C523EB0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87279" y="1528800"/>
            <a:ext cx="4946261" cy="47148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 самаркандских астрономов под руководством Улугбека продолжались на протяжении 30 лет и апофеозом их трудов стали так называемые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«Новые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Гураганские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таблицы»,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завершенные к 1437 году. Этот труд содержал теоретические основы астрономии, как науки, а также точные координаты более 1000 звезд.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каталог получил огромную популярность в Европе и во всем мире, он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издан в Оксфорде (1665г), Китае и Индии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42F285A-1309-CE0A-9F97-92866F301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77448"/>
            <a:ext cx="4164242" cy="598055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CE2F5A8-CCFE-D996-45BA-8F28534BF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984" y="1"/>
            <a:ext cx="7492633" cy="99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5706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515709" y="1524000"/>
            <a:ext cx="4999779" cy="47148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Гиясаддин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Абу-ль-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Фатх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Омар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ибн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Ибрахим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аль-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Хайям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Нишапури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(1048-1131) –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всемирно известный классик персидской поэзии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</a:p>
          <a:p>
            <a:pPr marL="44450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астролог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философ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астроном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18 мая 1048 года в городе 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Нишапур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провинции Хорасан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Прославился как великий мастер поэтического четверостишия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 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рубаи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алгебру привнес новое решение квадратных и кубических уравнений, задолго до ныне признанного григорианского календаря разработал свой, который оказался на 7 секунд точнее современного.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810" y="123093"/>
            <a:ext cx="7492633" cy="11400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073" y="1465632"/>
            <a:ext cx="3442189" cy="477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275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Глубокий философский смысл стихов, облаченный в совершенно доступную форму – венец поэтического гения, который навсегда завоевал место в сердцах людей.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«Чтоб мудро жизнь прожить, знать надобно немало,</a:t>
            </a:r>
          </a:p>
          <a:p>
            <a:pPr marL="114300" indent="0">
              <a:buNone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Два важных правила запомни для начала:</a:t>
            </a:r>
          </a:p>
          <a:p>
            <a:pPr marL="114300" indent="0">
              <a:buNone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 лучше голодай, чем что попало ешь,</a:t>
            </a:r>
          </a:p>
          <a:p>
            <a:pPr marL="114300" indent="0">
              <a:buNone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лучше будь один, чем вместе с кем попало»</a:t>
            </a:r>
          </a:p>
          <a:p>
            <a:pPr marL="4303713" indent="0">
              <a:buNone/>
            </a:pPr>
            <a:r>
              <a:rPr lang="ru-RU" sz="1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Омар Хайям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810" y="123093"/>
            <a:ext cx="7492633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4104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07A7090-9D02-13C6-430A-1FE7CAF01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95341" y="1371600"/>
            <a:ext cx="8520147" cy="4867200"/>
          </a:xfrm>
        </p:spPr>
        <p:txBody>
          <a:bodyPr/>
          <a:lstStyle/>
          <a:p>
            <a:pPr marL="11430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Пятница считается праздничным днем, который отмечается в соборной мечети общим намазом (молитвой).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11A4D7EC-015E-7C00-E67C-CCA80ABD6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188" y="228600"/>
            <a:ext cx="7491412" cy="114300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Традиции и обычаи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41214B4-77E6-7F8B-5D67-2D19AC122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5093" y="2493458"/>
            <a:ext cx="6496246" cy="413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0734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8450F69-25AF-AD43-383C-BA6BCF6BD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Традиции и обычаи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2C83BB2-A442-D759-D20A-668FCBC64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86859" y="1212916"/>
            <a:ext cx="7491300" cy="4714800"/>
          </a:xfrm>
        </p:spPr>
        <p:txBody>
          <a:bodyPr/>
          <a:lstStyle/>
          <a:p>
            <a:pPr marL="11430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своих доходов мусульманин должен добровольно отчислять часть денег ("закят") в пользу бедных или на богоугодные дела.</a:t>
            </a:r>
          </a:p>
          <a:p>
            <a:pPr marL="11430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Он должен отмечать дни мусульманских праздников и особенно праздник жертвоприношений (Курбан).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A9CF69E-8AA8-6F37-A9D7-EEBC77D77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333" y="3429001"/>
            <a:ext cx="4673339" cy="311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0602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7853BBB-47EE-DC84-AA37-D96567CD4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887" y="1670736"/>
            <a:ext cx="9144000" cy="4892842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4F7FE48E-E5DB-EFEE-7F7F-C34F53BD51FB}"/>
              </a:ext>
            </a:extLst>
          </p:cNvPr>
          <p:cNvSpPr txBox="1">
            <a:spLocks/>
          </p:cNvSpPr>
          <p:nvPr/>
        </p:nvSpPr>
        <p:spPr>
          <a:xfrm>
            <a:off x="2724101" y="294422"/>
            <a:ext cx="74913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2075" tIns="46025" rIns="92075" bIns="46025" rtlCol="0" anchor="ctr" anchorCtr="0">
            <a:noAutofit/>
          </a:bodyPr>
          <a:lstStyle>
            <a:lvl1pPr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tx2"/>
                </a:solidFill>
              </a:defRPr>
            </a:lvl2pPr>
            <a:lvl3pPr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tx2"/>
                </a:solidFill>
              </a:defRPr>
            </a:lvl3pPr>
            <a:lvl4pPr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tx2"/>
                </a:solidFill>
              </a:defRPr>
            </a:lvl4pPr>
            <a:lvl5pPr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tx2"/>
                </a:solidFill>
              </a:defRPr>
            </a:lvl5pPr>
            <a:lvl6pPr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tx2"/>
                </a:solidFill>
              </a:defRPr>
            </a:lvl6pPr>
            <a:lvl7pPr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tx2"/>
                </a:solidFill>
              </a:defRPr>
            </a:lvl7pPr>
            <a:lvl8pPr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tx2"/>
                </a:solidFill>
              </a:defRPr>
            </a:lvl8pPr>
            <a:lvl9pPr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dirty="0">
                <a:solidFill>
                  <a:srgbClr val="002060"/>
                </a:solidFill>
                <a:latin typeface="Century Gothic" panose="020B0502020202020204"/>
              </a:rPr>
              <a:t>Традиции и обычаи</a:t>
            </a:r>
          </a:p>
        </p:txBody>
      </p:sp>
    </p:spTree>
    <p:extLst>
      <p:ext uri="{BB962C8B-B14F-4D97-AF65-F5344CB8AC3E}">
        <p14:creationId xmlns:p14="http://schemas.microsoft.com/office/powerpoint/2010/main" val="25202559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34CD317-D084-842F-6DE3-F9EF42D20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0298" y="1156355"/>
            <a:ext cx="7491300" cy="4714800"/>
          </a:xfrm>
        </p:spPr>
        <p:txBody>
          <a:bodyPr/>
          <a:lstStyle/>
          <a:p>
            <a:pPr marL="11430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местной традиции есть и некоторые отличия от канонов ислама - обязательный для верующего "хадж" (паломничество в Мекку) может заменить посещение "святых мест" ("мазаров")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6005E2B-8527-441C-F001-CEA279033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8533" y="2843751"/>
            <a:ext cx="6041256" cy="403153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32E102F1-FC4D-0462-C36B-EE9D8E650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188" y="228600"/>
            <a:ext cx="7491412" cy="114300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Традиции и обычаи</a:t>
            </a:r>
          </a:p>
        </p:txBody>
      </p:sp>
    </p:spTree>
    <p:extLst>
      <p:ext uri="{BB962C8B-B14F-4D97-AF65-F5344CB8AC3E}">
        <p14:creationId xmlns:p14="http://schemas.microsoft.com/office/powerpoint/2010/main" val="20478223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1A9E575-E3C3-7E08-E2BE-366372C631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43053" y="1184636"/>
            <a:ext cx="7491300" cy="4714800"/>
          </a:xfrm>
        </p:spPr>
        <p:txBody>
          <a:bodyPr/>
          <a:lstStyle/>
          <a:p>
            <a:pPr marL="11430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Особую роль играют обряды, связанные с рождением и воспитанием детей ("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бешик-туйи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"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хатна-килиш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"), бракосочетанием ("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фатиха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-туй" - помолвка), свадьбой ("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суннат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-туи"), приготовлением пищи ("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сабзи-туграр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") и так далее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CDE32E6-0A53-DC4E-DB9F-5B6E85BD5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523" y="3441372"/>
            <a:ext cx="4036243" cy="302718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3D98E16-4DA5-6B0D-641C-8601712C1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704" y="3441372"/>
            <a:ext cx="4224775" cy="3027182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9915DCFC-7C41-8807-20B9-05186C1D4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5413" y="150813"/>
            <a:ext cx="7491412" cy="114300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Традиции и обычаи</a:t>
            </a:r>
          </a:p>
        </p:txBody>
      </p:sp>
    </p:spTree>
    <p:extLst>
      <p:ext uri="{BB962C8B-B14F-4D97-AF65-F5344CB8AC3E}">
        <p14:creationId xmlns:p14="http://schemas.microsoft.com/office/powerpoint/2010/main" val="936392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3AA5B9D-2755-9D71-AB76-50DB33A9F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91669" y="1373171"/>
            <a:ext cx="3753503" cy="47148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b="0" i="0" dirty="0">
                <a:solidFill>
                  <a:srgbClr val="4A4A4A"/>
                </a:solidFill>
                <a:effectLst/>
                <a:latin typeface="Rubik"/>
              </a:rPr>
              <a:t>Пояса служили и служат индикатором социального статуса хозяина - нарядные или вышитые, с серебряными узорными бляхами и пряжками, сумочками и кошелями показывают достаток носящего.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0" i="0" dirty="0">
                <a:solidFill>
                  <a:srgbClr val="4A4A4A"/>
                </a:solidFill>
                <a:effectLst/>
                <a:latin typeface="Rubik"/>
              </a:rPr>
              <a:t>Повседневные же пояса, как и пояса бедняков, обычно представляют собой простой длинный кушак или обернутый вокруг пояса платок, который нередко имеет довольно яркий вид.</a:t>
            </a:r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7D287A84-ED33-D78B-0FF1-6EB20D873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188" y="228601"/>
            <a:ext cx="7491412" cy="817775"/>
          </a:xfrm>
        </p:spPr>
        <p:txBody>
          <a:bodyPr/>
          <a:lstStyle/>
          <a:p>
            <a:pPr algn="ctr"/>
            <a:r>
              <a:rPr lang="ru-RU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одежда</a:t>
            </a:r>
            <a:r>
              <a:rPr lang="ru-RU" b="0" i="0" dirty="0">
                <a:solidFill>
                  <a:srgbClr val="000000"/>
                </a:solidFill>
                <a:effectLst/>
                <a:latin typeface="Rubik"/>
              </a:rPr>
              <a:t/>
            </a:r>
            <a:br>
              <a:rPr lang="ru-RU" b="0" i="0" dirty="0">
                <a:solidFill>
                  <a:srgbClr val="000000"/>
                </a:solidFill>
                <a:effectLst/>
                <a:latin typeface="Rubik"/>
              </a:rPr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2BB8284-E26A-54AA-9337-BC4FCCD55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184" y="1221226"/>
            <a:ext cx="3552221" cy="526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6631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C0FE0F6-F042-AB34-B7F5-AABAA0728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166" y="1304736"/>
            <a:ext cx="7689136" cy="5553264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C4FAB99F-74EB-5A99-A6B9-7BC5054E5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6988" y="19050"/>
            <a:ext cx="7491412" cy="114300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Традиции и обычаи</a:t>
            </a:r>
          </a:p>
        </p:txBody>
      </p:sp>
    </p:spTree>
    <p:extLst>
      <p:ext uri="{BB962C8B-B14F-4D97-AF65-F5344CB8AC3E}">
        <p14:creationId xmlns:p14="http://schemas.microsoft.com/office/powerpoint/2010/main" val="26048753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600CD13-16E4-7A19-E8F7-66BE51A04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4396" y="228600"/>
            <a:ext cx="6531091" cy="1143000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поведения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D37BB91-7ED3-8BCB-70E4-B1FC94034E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Здороваться за руку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принято со всеми, даже незнакомыми и милиционерами (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кроме женщин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рукопожатия традиционно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интересуются здоровьем, состоянием дел на работе и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дома,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женщинами и лицами, сидящими в отдалении, принято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здороваться прикладыванием правой руки к сердцу и вежливым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поклоном,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Приветствия по нескольку раз на дню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даже с хорошо знакомыми людьми - вполне обычное правило.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5852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012D0A7-75D3-42D2-5D37-F4827BDA4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Семейный уклад</a:t>
            </a:r>
            <a:r>
              <a:rPr lang="ru-RU" b="0" i="0" dirty="0">
                <a:solidFill>
                  <a:srgbClr val="000000"/>
                </a:solidFill>
                <a:effectLst/>
                <a:latin typeface="Rubik"/>
              </a:rPr>
              <a:t/>
            </a:r>
            <a:br>
              <a:rPr lang="ru-RU" b="0" i="0" dirty="0">
                <a:solidFill>
                  <a:srgbClr val="000000"/>
                </a:solidFill>
                <a:effectLst/>
                <a:latin typeface="Rubik"/>
              </a:rPr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0AD5BD3-7011-ADF5-D4B9-69F21EE8B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97132" y="1797377"/>
            <a:ext cx="3731689" cy="3594755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большой узбекской семье</a:t>
            </a:r>
            <a:r>
              <a:rPr lang="ru-RU" sz="2000" dirty="0">
                <a:solidFill>
                  <a:srgbClr val="4A4A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состоящей обычно из нескольких поколений совместно проживающих родственников, существует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строгая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иерархия,</a:t>
            </a:r>
            <a:endParaRPr lang="ru-RU" sz="2000" dirty="0">
              <a:solidFill>
                <a:srgbClr val="4A4A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4A4A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Отношения в доме строятся на основе безусловного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подчинения главе семьи и уважении старших</a:t>
            </a:r>
            <a:r>
              <a:rPr lang="ru-RU" sz="2000" b="1" dirty="0">
                <a:solidFill>
                  <a:srgbClr val="4A4A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4785498-0C18-DA1F-0724-6ED602174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8820" y="1537747"/>
            <a:ext cx="5139180" cy="385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3478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6E0A5FB-72BA-03E3-A1FD-7039D4843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411" y="79208"/>
            <a:ext cx="7491300" cy="606355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воспитания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77D91DC-2046-576B-B702-1DD629A13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99436" y="685562"/>
            <a:ext cx="7491300" cy="47148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принципы узбекской семьи —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святость брака, ответственность родителей за воспитание детей и долг детей перед родителями, взаимное уважение и согласие, защита семейной чести и достоинства.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Традиции являются неотъемлемой частью образа жизни и национальной культуры народа Узбекистана, занимают высокое место в системе ценностей и установок. Самые прочные семьи создаются на основе местных обычаев и традиций.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F53D03F-E927-AA1F-498E-627DCDE713D0}"/>
              </a:ext>
            </a:extLst>
          </p:cNvPr>
          <p:cNvSpPr txBox="1"/>
          <p:nvPr/>
        </p:nvSpPr>
        <p:spPr>
          <a:xfrm>
            <a:off x="1676513" y="6391201"/>
            <a:ext cx="883897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ru-RU" sz="900" dirty="0" err="1">
                <a:solidFill>
                  <a:prstClr val="black"/>
                </a:solidFill>
                <a:latin typeface="Century Gothic" panose="020B0502020202020204"/>
              </a:rPr>
              <a:t>Сафиязова</a:t>
            </a:r>
            <a:r>
              <a:rPr lang="ru-RU" sz="900" dirty="0">
                <a:solidFill>
                  <a:prstClr val="black"/>
                </a:solidFill>
                <a:latin typeface="Century Gothic" panose="020B0502020202020204"/>
              </a:rPr>
              <a:t>, Д. Ж. Влияние национальных традиций на воспитание детей в узбекских семьях / Д. Ж. </a:t>
            </a:r>
            <a:r>
              <a:rPr lang="ru-RU" sz="900" dirty="0" err="1">
                <a:solidFill>
                  <a:prstClr val="black"/>
                </a:solidFill>
                <a:latin typeface="Century Gothic" panose="020B0502020202020204"/>
              </a:rPr>
              <a:t>Сафиязова</a:t>
            </a:r>
            <a:r>
              <a:rPr lang="ru-RU" sz="900" dirty="0">
                <a:solidFill>
                  <a:prstClr val="black"/>
                </a:solidFill>
                <a:latin typeface="Century Gothic" panose="020B0502020202020204"/>
              </a:rPr>
              <a:t>. — Текст : непосредственный // Теория и практика образования в современном мире : материалы III </a:t>
            </a:r>
            <a:r>
              <a:rPr lang="ru-RU" sz="900" dirty="0" err="1">
                <a:solidFill>
                  <a:prstClr val="black"/>
                </a:solidFill>
                <a:latin typeface="Century Gothic" panose="020B0502020202020204"/>
              </a:rPr>
              <a:t>Междунар</a:t>
            </a:r>
            <a:r>
              <a:rPr lang="ru-RU" sz="900" dirty="0">
                <a:solidFill>
                  <a:prstClr val="black"/>
                </a:solidFill>
                <a:latin typeface="Century Gothic" panose="020B0502020202020204"/>
              </a:rPr>
              <a:t>. науч. </a:t>
            </a:r>
            <a:r>
              <a:rPr lang="ru-RU" sz="900" dirty="0" err="1">
                <a:solidFill>
                  <a:prstClr val="black"/>
                </a:solidFill>
                <a:latin typeface="Century Gothic" panose="020B0502020202020204"/>
              </a:rPr>
              <a:t>конф</a:t>
            </a:r>
            <a:r>
              <a:rPr lang="ru-RU" sz="900" dirty="0">
                <a:solidFill>
                  <a:prstClr val="black"/>
                </a:solidFill>
                <a:latin typeface="Century Gothic" panose="020B0502020202020204"/>
              </a:rPr>
              <a:t>. (г. Санкт-Петербург, май 2013 г.). — Т. 0. — Санкт-Петербург : Реноме, 2013. — С. 170-172. — URL: https://moluch.ru/conf/ped/archive/70/3771/ (дата обращения: 17.06.2022).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29157FD-0434-E5C0-1E7E-BFC9FF61E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461" y="3172064"/>
            <a:ext cx="7715250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0497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A3DD81A-07CE-B0BA-1E23-71BF9E92A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воспитания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6A91A3F-60A0-5DBF-6B22-82E5CAA3C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49557" y="1524000"/>
            <a:ext cx="8265930" cy="47148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узбекских семьях сохраняются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высокий авторитет и уважение к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родителям,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Продолжает расти процент граждан, убежденных в необходимости получения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родительского благословения для вступления в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брак,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второй житель страны уверен, что для создания семьи необходимы материальная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независимость молодоженов и взаимная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любовь,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Однако сыновья после женитьбы стремятся поселиться вблизи отцовского дома, чтобы постоянно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друг другу и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которыми остается обычно младший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сын,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Хорошо налаженные широкие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родственные связи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каждая семья по–прежнему считает своим достоянием и поэтому уделяет большое внимание воспитанию родственных чувств у детей.</a:t>
            </a: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91A4899-82B6-9F99-92D8-EB91397C0713}"/>
              </a:ext>
            </a:extLst>
          </p:cNvPr>
          <p:cNvSpPr txBox="1"/>
          <p:nvPr/>
        </p:nvSpPr>
        <p:spPr>
          <a:xfrm>
            <a:off x="1676513" y="6391201"/>
            <a:ext cx="883897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ru-RU" sz="900" dirty="0" err="1">
                <a:solidFill>
                  <a:prstClr val="black"/>
                </a:solidFill>
                <a:latin typeface="Century Gothic" panose="020B0502020202020204"/>
              </a:rPr>
              <a:t>Сафиязова</a:t>
            </a:r>
            <a:r>
              <a:rPr lang="ru-RU" sz="900" dirty="0">
                <a:solidFill>
                  <a:prstClr val="black"/>
                </a:solidFill>
                <a:latin typeface="Century Gothic" panose="020B0502020202020204"/>
              </a:rPr>
              <a:t>, Д. Ж. Влияние национальных традиций на воспитание детей в узбекских семьях / Д. Ж. </a:t>
            </a:r>
            <a:r>
              <a:rPr lang="ru-RU" sz="900" dirty="0" err="1">
                <a:solidFill>
                  <a:prstClr val="black"/>
                </a:solidFill>
                <a:latin typeface="Century Gothic" panose="020B0502020202020204"/>
              </a:rPr>
              <a:t>Сафиязова</a:t>
            </a:r>
            <a:r>
              <a:rPr lang="ru-RU" sz="900" dirty="0">
                <a:solidFill>
                  <a:prstClr val="black"/>
                </a:solidFill>
                <a:latin typeface="Century Gothic" panose="020B0502020202020204"/>
              </a:rPr>
              <a:t>. — Текст : непосредственный // Теория и практика образования в современном мире : материалы III </a:t>
            </a:r>
            <a:r>
              <a:rPr lang="ru-RU" sz="900" dirty="0" err="1">
                <a:solidFill>
                  <a:prstClr val="black"/>
                </a:solidFill>
                <a:latin typeface="Century Gothic" panose="020B0502020202020204"/>
              </a:rPr>
              <a:t>Междунар</a:t>
            </a:r>
            <a:r>
              <a:rPr lang="ru-RU" sz="900" dirty="0">
                <a:solidFill>
                  <a:prstClr val="black"/>
                </a:solidFill>
                <a:latin typeface="Century Gothic" panose="020B0502020202020204"/>
              </a:rPr>
              <a:t>. науч. </a:t>
            </a:r>
            <a:r>
              <a:rPr lang="ru-RU" sz="900" dirty="0" err="1">
                <a:solidFill>
                  <a:prstClr val="black"/>
                </a:solidFill>
                <a:latin typeface="Century Gothic" panose="020B0502020202020204"/>
              </a:rPr>
              <a:t>конф</a:t>
            </a:r>
            <a:r>
              <a:rPr lang="ru-RU" sz="900" dirty="0">
                <a:solidFill>
                  <a:prstClr val="black"/>
                </a:solidFill>
                <a:latin typeface="Century Gothic" panose="020B0502020202020204"/>
              </a:rPr>
              <a:t>. (г. Санкт-Петербург, май 2013 г.). — Т. 0. — Санкт-Петербург : Реноме, 2013. — С. 170-172. — URL: https://moluch.ru/conf/ped/archive/70/3771/ (дата обращения: 17.06.2022).</a:t>
            </a:r>
          </a:p>
        </p:txBody>
      </p:sp>
    </p:spTree>
    <p:extLst>
      <p:ext uri="{BB962C8B-B14F-4D97-AF65-F5344CB8AC3E}">
        <p14:creationId xmlns:p14="http://schemas.microsoft.com/office/powerpoint/2010/main" val="41676299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B9892B5-04FC-F0C5-39D1-F74BF652B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233" y="181304"/>
            <a:ext cx="10121463" cy="599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6655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6F2732B-9708-DA39-F2DE-FB7AD0F51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воспитания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37C7647-7F20-A921-9475-E59C297D35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из основателей узбекской литературы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Гафур Гулям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считал, что именно от родителей зависит, каким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вырастет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ребенок, займет ли в обществе достойное место. Он говорил, что необходимо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строго контролировать учебу детей, приобщать их к труду, в семейном воспитании опираться на проверенные веками традиции народной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педагогики,</a:t>
            </a:r>
          </a:p>
          <a:p>
            <a:pPr marL="11430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всемерная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укрепление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такого важного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социального института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как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молодая семья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стала в Узбекистане одним из приоритетов государственной политики в годы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независимости,</a:t>
            </a:r>
          </a:p>
          <a:p>
            <a:pPr marL="11430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Сохраняется и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традиция жить в тесном общении по месту жительства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вне зависимости от родства. Эта традиция превратилась в одну из черт национальной культуры узбеков, их характера и психологии.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EF637C1-69DD-FEB1-0D32-19DE8A975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277" y="6327602"/>
            <a:ext cx="8839966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9178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8C3959F-AEED-F1EA-3F26-CAB06B016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Праздники -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Навруз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47222E8-8B4D-57CC-427E-9B7FF2284B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51523" y="1524000"/>
            <a:ext cx="7963965" cy="4714800"/>
          </a:xfrm>
        </p:spPr>
        <p:txBody>
          <a:bodyPr/>
          <a:lstStyle/>
          <a:p>
            <a:pPr marL="114300" indent="0">
              <a:buNone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Навруз (от перс. </a:t>
            </a:r>
            <a:r>
              <a:rPr lang="ar-AE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نوروز‎ «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новый день»; также Международный день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Навруз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прихода весны по астрономическому солнечному календарю у иранских и тюркских народов. </a:t>
            </a:r>
          </a:p>
          <a:p>
            <a:pPr marL="11430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национальной традицией, не имеющей прямого отношения к исламским обычаям.</a:t>
            </a:r>
          </a:p>
          <a:p>
            <a:pPr marL="11430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современное время отмечается в дни, на которые приходится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весеннее равноденствие.</a:t>
            </a:r>
          </a:p>
        </p:txBody>
      </p:sp>
    </p:spTree>
    <p:extLst>
      <p:ext uri="{BB962C8B-B14F-4D97-AF65-F5344CB8AC3E}">
        <p14:creationId xmlns:p14="http://schemas.microsoft.com/office/powerpoint/2010/main" val="13769296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033AF1B-638B-FADC-1613-AF5117572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8DCC1E99-8675-7400-4B1F-CA9FFF9170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Встречаем весну: история и традиции Навруза">
            <a:extLst>
              <a:ext uri="{FF2B5EF4-FFF2-40B4-BE49-F238E27FC236}">
                <a16:creationId xmlns="" xmlns:a16="http://schemas.microsoft.com/office/drawing/2014/main" id="{43805AD8-E0BB-A5F0-F1B6-7B69AB8AF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509589"/>
            <a:ext cx="8763000" cy="583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7197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7475233-7C42-2939-6232-11A748FE67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50351" y="1"/>
            <a:ext cx="6809361" cy="1775961"/>
          </a:xfrm>
        </p:spPr>
        <p:txBody>
          <a:bodyPr/>
          <a:lstStyle/>
          <a:p>
            <a:pPr marL="11430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сентября 2009 года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Навруз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был включён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ЮНЕСКО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Репрезентативный список нематериального культурного наследия человечества, с этого времени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 марта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объявлено как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день Навруз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7CB6F97-A1A2-5C74-AEE3-B090AC621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0222" y="2103630"/>
            <a:ext cx="7131556" cy="475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18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5292A1B-7378-DF3F-2D22-0A38862FE1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50350" y="625174"/>
            <a:ext cx="8165250" cy="47148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Женщины носят халаты, длинные прямые платья из "хан-атласа", и шаровары, также широкого кроя. Причем существует сложная система демонстрации социального или семейного статуса женщин.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Мужской головной убор обычно составляет "</a:t>
            </a:r>
            <a:r>
              <a:rPr lang="ru-RU" dirty="0" err="1"/>
              <a:t>калпок</a:t>
            </a:r>
            <a:r>
              <a:rPr lang="ru-RU" dirty="0"/>
              <a:t>", "</a:t>
            </a:r>
            <a:r>
              <a:rPr lang="ru-RU" dirty="0" err="1"/>
              <a:t>допи</a:t>
            </a:r>
            <a:r>
              <a:rPr lang="ru-RU" dirty="0"/>
              <a:t>" ("</a:t>
            </a:r>
            <a:r>
              <a:rPr lang="ru-RU" dirty="0" err="1"/>
              <a:t>дуппи</a:t>
            </a:r>
            <a:r>
              <a:rPr lang="ru-RU" dirty="0"/>
              <a:t>"), "</a:t>
            </a:r>
            <a:r>
              <a:rPr lang="ru-RU" dirty="0" err="1"/>
              <a:t>санама</a:t>
            </a:r>
            <a:r>
              <a:rPr lang="ru-RU" dirty="0"/>
              <a:t>", "</a:t>
            </a:r>
            <a:r>
              <a:rPr lang="ru-RU" dirty="0" err="1"/>
              <a:t>чизма</a:t>
            </a:r>
            <a:r>
              <a:rPr lang="ru-RU" dirty="0"/>
              <a:t>", "</a:t>
            </a:r>
            <a:r>
              <a:rPr lang="ru-RU" dirty="0" err="1"/>
              <a:t>тахъя</a:t>
            </a:r>
            <a:r>
              <a:rPr lang="ru-RU" dirty="0"/>
              <a:t>", "</a:t>
            </a:r>
            <a:r>
              <a:rPr lang="ru-RU" dirty="0" err="1"/>
              <a:t>тайха</a:t>
            </a:r>
            <a:r>
              <a:rPr lang="ru-RU" dirty="0"/>
              <a:t>", "</a:t>
            </a:r>
            <a:r>
              <a:rPr lang="ru-RU" dirty="0" err="1"/>
              <a:t>чумакли</a:t>
            </a:r>
            <a:r>
              <a:rPr lang="ru-RU" dirty="0"/>
              <a:t>", "куш" или "</a:t>
            </a:r>
            <a:r>
              <a:rPr lang="ru-RU" dirty="0" err="1"/>
              <a:t>кулохи</a:t>
            </a:r>
            <a:r>
              <a:rPr lang="ru-RU" dirty="0"/>
              <a:t>" (вид тюбетейки), женщины также носят платки, войлочные шапочки и тюрбаны.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6A071C5-28ED-6976-F357-8D11D4F34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0128" y="3164089"/>
            <a:ext cx="5241303" cy="3495949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E7520B07-26DE-656A-1108-B31C9BB6B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188" y="1"/>
            <a:ext cx="7491412" cy="857839"/>
          </a:xfrm>
        </p:spPr>
        <p:txBody>
          <a:bodyPr/>
          <a:lstStyle/>
          <a:p>
            <a:pPr algn="ctr"/>
            <a:r>
              <a:rPr lang="ru-RU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одежда</a:t>
            </a:r>
            <a:r>
              <a:rPr lang="ru-RU" b="0" i="0" dirty="0">
                <a:solidFill>
                  <a:srgbClr val="000000"/>
                </a:solidFill>
                <a:effectLst/>
                <a:latin typeface="Rubik"/>
              </a:rPr>
              <a:t/>
            </a:r>
            <a:br>
              <a:rPr lang="ru-RU" b="0" i="0" dirty="0">
                <a:solidFill>
                  <a:srgbClr val="000000"/>
                </a:solidFill>
                <a:effectLst/>
                <a:latin typeface="Rubik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19571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878DC62-E783-EB5A-53F9-710F1B748F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87951" y="1371600"/>
            <a:ext cx="8727536" cy="48672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Навруз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отмечается 21 марта как официальное начало нового года по астрономическому солнечному календарю 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Иране и Афганистане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государственный праздник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Навруз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отмечается 21 марта 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Таджикистане, Узбекистане, Туркмении, Азербайджане, Грузии, Албании, Киргизии, Македонии, Турции, Казахстане.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Среди народов, отмечающих Навруз, повелось: чем щедрее праздник, тем благополучнее пройдёт год.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5B3E51B2-9B2E-5B84-FC56-EF66DE2DA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7495" y="228600"/>
            <a:ext cx="7491412" cy="114300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Навруз</a:t>
            </a:r>
          </a:p>
        </p:txBody>
      </p:sp>
    </p:spTree>
    <p:extLst>
      <p:ext uri="{BB962C8B-B14F-4D97-AF65-F5344CB8AC3E}">
        <p14:creationId xmlns:p14="http://schemas.microsoft.com/office/powerpoint/2010/main" val="37498231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A52161F-FE84-49CA-0B04-62DCEDB5C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32335" y="59424"/>
            <a:ext cx="7491300" cy="4714800"/>
          </a:xfrm>
        </p:spPr>
        <p:txBody>
          <a:bodyPr/>
          <a:lstStyle/>
          <a:p>
            <a:pPr marL="11430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национальный праздник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Навруз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отмечается 21 марта также в некоторых регионах России, таких как: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Дагестан, Татарстан, Башкирия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других. </a:t>
            </a:r>
          </a:p>
          <a:p>
            <a:pPr marL="11430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Навруз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отмечается 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Синьцзян-Уйгурском автономном районе Китая, Иракском Курдистане, некоторых регионах Индии.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44D546C-3BFB-C781-99EF-3600C9C7B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312" y="2597862"/>
            <a:ext cx="5881001" cy="420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4407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F2E856B-B46A-5C7A-AA4D-3EF9105D1D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50350" y="317370"/>
            <a:ext cx="7491300" cy="4714800"/>
          </a:xfrm>
        </p:spPr>
        <p:txBody>
          <a:bodyPr/>
          <a:lstStyle/>
          <a:p>
            <a:pPr marL="11430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Навруз имеет древнейшую историю. В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поэме «Шахнаме»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(перс. </a:t>
            </a:r>
            <a:r>
              <a:rPr lang="ar-A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شاهنامه‎)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его празднования связывается с началом царствования Шаха Джамшида отсюда часто употребляемое название праздника среди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заратуштрийцев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Джамшиди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Навруз» и традиция коронации Шахов в этот праздник).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C4F3D34-8475-8E42-CDD7-6B5CD9AB51EF}"/>
              </a:ext>
            </a:extLst>
          </p:cNvPr>
          <p:cNvSpPr txBox="1"/>
          <p:nvPr/>
        </p:nvSpPr>
        <p:spPr>
          <a:xfrm>
            <a:off x="2942734" y="2459376"/>
            <a:ext cx="4572000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ru-RU" sz="1600" i="1" dirty="0">
                <a:solidFill>
                  <a:prstClr val="black"/>
                </a:solidFill>
                <a:latin typeface="Century Gothic" panose="020B0502020202020204"/>
              </a:rPr>
              <a:t>…словно Солнце небесных высот,</a:t>
            </a:r>
          </a:p>
          <a:p>
            <a:pPr defTabSz="457200"/>
            <a:r>
              <a:rPr lang="ru-RU" sz="1600" i="1" dirty="0">
                <a:solidFill>
                  <a:prstClr val="black"/>
                </a:solidFill>
                <a:latin typeface="Century Gothic" panose="020B0502020202020204"/>
              </a:rPr>
              <a:t>Сиял повелитель прославленный тот.</a:t>
            </a:r>
          </a:p>
          <a:p>
            <a:pPr defTabSz="457200"/>
            <a:r>
              <a:rPr lang="ru-RU" sz="1600" i="1" dirty="0">
                <a:solidFill>
                  <a:prstClr val="black"/>
                </a:solidFill>
                <a:latin typeface="Century Gothic" panose="020B0502020202020204"/>
              </a:rPr>
              <a:t>Сходился народ на его торжество,</a:t>
            </a:r>
          </a:p>
          <a:p>
            <a:pPr defTabSz="457200"/>
            <a:r>
              <a:rPr lang="ru-RU" sz="1600" i="1" dirty="0">
                <a:solidFill>
                  <a:prstClr val="black"/>
                </a:solidFill>
                <a:latin typeface="Century Gothic" panose="020B0502020202020204"/>
              </a:rPr>
              <a:t>Дивился величью царя своего.</a:t>
            </a:r>
          </a:p>
          <a:p>
            <a:pPr defTabSz="457200"/>
            <a:r>
              <a:rPr lang="ru-RU" sz="1600" i="1" dirty="0">
                <a:solidFill>
                  <a:prstClr val="black"/>
                </a:solidFill>
                <a:latin typeface="Century Gothic" panose="020B0502020202020204"/>
              </a:rPr>
              <a:t>Джамшида осыпав алмазным дождём,</a:t>
            </a:r>
          </a:p>
          <a:p>
            <a:pPr defTabSz="457200"/>
            <a:r>
              <a:rPr lang="ru-RU" sz="1600" i="1" dirty="0">
                <a:solidFill>
                  <a:prstClr val="black"/>
                </a:solidFill>
                <a:latin typeface="Century Gothic" panose="020B0502020202020204"/>
              </a:rPr>
              <a:t>Назвали тот радостный день Новым днём.</a:t>
            </a:r>
          </a:p>
          <a:p>
            <a:pPr defTabSz="457200"/>
            <a:r>
              <a:rPr lang="ru-RU" sz="1600" i="1" dirty="0">
                <a:solidFill>
                  <a:prstClr val="black"/>
                </a:solidFill>
                <a:latin typeface="Century Gothic" panose="020B0502020202020204"/>
              </a:rPr>
              <a:t>То день был Ормазд, месяц был — </a:t>
            </a:r>
            <a:r>
              <a:rPr lang="ru-RU" sz="1600" i="1" dirty="0" err="1">
                <a:solidFill>
                  <a:prstClr val="black"/>
                </a:solidFill>
                <a:latin typeface="Century Gothic" panose="020B0502020202020204"/>
              </a:rPr>
              <a:t>Фарвардин</a:t>
            </a:r>
            <a:r>
              <a:rPr lang="ru-RU" sz="1600" i="1" dirty="0">
                <a:solidFill>
                  <a:prstClr val="black"/>
                </a:solidFill>
                <a:latin typeface="Century Gothic" panose="020B0502020202020204"/>
              </a:rPr>
              <a:t>.</a:t>
            </a:r>
          </a:p>
          <a:p>
            <a:pPr defTabSz="457200"/>
            <a:r>
              <a:rPr lang="ru-RU" sz="1600" i="1" dirty="0">
                <a:solidFill>
                  <a:prstClr val="black"/>
                </a:solidFill>
                <a:latin typeface="Century Gothic" panose="020B0502020202020204"/>
              </a:rPr>
              <a:t>Забыв о заботах, не помня кручин,</a:t>
            </a:r>
          </a:p>
          <a:p>
            <a:pPr defTabSz="457200"/>
            <a:r>
              <a:rPr lang="ru-RU" sz="1600" i="1" dirty="0">
                <a:solidFill>
                  <a:prstClr val="black"/>
                </a:solidFill>
                <a:latin typeface="Century Gothic" panose="020B0502020202020204"/>
              </a:rPr>
              <a:t>Под говор струны, за ковшами вина,</a:t>
            </a:r>
          </a:p>
          <a:p>
            <a:pPr defTabSz="457200"/>
            <a:r>
              <a:rPr lang="ru-RU" sz="1600" i="1" dirty="0">
                <a:solidFill>
                  <a:prstClr val="black"/>
                </a:solidFill>
                <a:latin typeface="Century Gothic" panose="020B0502020202020204"/>
              </a:rPr>
              <a:t>Вся знать пировала, веселья полна.</a:t>
            </a:r>
          </a:p>
          <a:p>
            <a:pPr defTabSz="457200"/>
            <a:r>
              <a:rPr lang="ru-RU" sz="1600" i="1" dirty="0">
                <a:solidFill>
                  <a:prstClr val="black"/>
                </a:solidFill>
                <a:latin typeface="Century Gothic" panose="020B0502020202020204"/>
              </a:rPr>
              <a:t>И люди тот праздник святой сберегли,</a:t>
            </a:r>
          </a:p>
          <a:p>
            <a:pPr defTabSz="457200"/>
            <a:r>
              <a:rPr lang="ru-RU" sz="1600" i="1" dirty="0">
                <a:solidFill>
                  <a:prstClr val="black"/>
                </a:solidFill>
                <a:latin typeface="Century Gothic" panose="020B0502020202020204"/>
              </a:rPr>
              <a:t>Как память о древних владыках земли.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73F8CED-4082-5789-35A8-4359E0505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7704" y="2401527"/>
            <a:ext cx="2143125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9441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11956A7-3393-0F9C-5452-251E5521D2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древнему обычаю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до наступления Навруза люди должны убирать в домах и вокруг, рассчитаться с долгами.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праздничных столах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складывали круглые лепёшки из пшеницы, ячменя, проса, кукурузы, фасоли, гороха, чечевицы, риса, кунжута и бобов.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Навруз готовят кушанья из семи, преимущественно растительных, продуктов, наиболее известным праздничным блюдом является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сумаляк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блюдо из пророщенных ростков пшеницы.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B4F56168-3BE6-F8EB-94F6-86B95A334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141" y="247454"/>
            <a:ext cx="7491412" cy="114300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Навруз</a:t>
            </a:r>
          </a:p>
        </p:txBody>
      </p:sp>
    </p:spTree>
    <p:extLst>
      <p:ext uri="{BB962C8B-B14F-4D97-AF65-F5344CB8AC3E}">
        <p14:creationId xmlns:p14="http://schemas.microsoft.com/office/powerpoint/2010/main" val="32743835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832941D-CC2E-F8A0-954B-FBF68D21C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B2FC03D-34F5-12DD-3F88-769003130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78618"/>
            <a:ext cx="9144000" cy="6479382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DF570AB-022A-715E-6665-1FE6C72978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51824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C3D5DA6-1D16-E88A-4CD0-948BF041BB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50350" y="171341"/>
            <a:ext cx="7491300" cy="4714800"/>
          </a:xfrm>
        </p:spPr>
        <p:txBody>
          <a:bodyPr/>
          <a:lstStyle/>
          <a:p>
            <a:pPr marL="114300" indent="0">
              <a:buNone/>
            </a:pP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Сумаляк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это сладкая масса, полностью приготовленная из 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пророщенной пшеницы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которую готовят в большом 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казане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приготовления </a:t>
            </a:r>
            <a:r>
              <a:rPr lang="ru-RU" sz="2000" i="1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сумаляка</a:t>
            </a:r>
            <a:r>
              <a:rPr lang="ru-RU" sz="20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вокруг </a:t>
            </a:r>
            <a:r>
              <a:rPr lang="ru-RU" sz="2000" i="1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казана</a:t>
            </a:r>
            <a:r>
              <a:rPr lang="ru-RU" sz="20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собираются друзья, родственники и соседки, обычно женщины, и все по очереди перемешивают смесь. Готовый </a:t>
            </a:r>
            <a:r>
              <a:rPr lang="ru-RU" sz="2000" i="1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сумаляк</a:t>
            </a:r>
            <a:r>
              <a:rPr lang="ru-RU" sz="20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раздают соседям, родственникам и друзьям. В Навруз также навещают родственников и друзей, дарят подарки детям.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34216CF-9C3C-8B22-A2D7-92DEAF68C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484" y="2651290"/>
            <a:ext cx="6334812" cy="420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671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1DCCEAA-CDF4-D34F-0B3B-C3A21EA37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81762F9-8DCD-93C3-D23E-77E58FB2C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5322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E9C2969-7188-97FA-B5CC-9ECEE792C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224" y="-43599"/>
            <a:ext cx="7134766" cy="544398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Гостеприимство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893FEFF-D3AD-8B4C-63F9-8CFC9F6CD8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36364" y="5325778"/>
            <a:ext cx="8031637" cy="1738440"/>
          </a:xfrm>
        </p:spPr>
        <p:txBody>
          <a:bodyPr/>
          <a:lstStyle/>
          <a:p>
            <a:pPr marL="11430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принять гостя ценится в узбекском обществе много выше богатства самого стола или достатка семьи.</a:t>
            </a:r>
          </a:p>
          <a:p>
            <a:pPr marL="11430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приглашения на обед или ужин отказываться не принято, очень важным аспектом для гостя является пунктуальность.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BC9B1BC-1D13-3418-33BA-CA014B940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352" y="641636"/>
            <a:ext cx="7031461" cy="454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44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75A6E84-D156-E371-7AA5-35C3BCC75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621" y="960748"/>
            <a:ext cx="8491867" cy="5668653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A9E3DF24-4910-E5BA-EDA5-8723D1DF8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5856" y="228601"/>
            <a:ext cx="7491412" cy="522447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Гостеприимство</a:t>
            </a:r>
          </a:p>
        </p:txBody>
      </p:sp>
    </p:spTree>
    <p:extLst>
      <p:ext uri="{BB962C8B-B14F-4D97-AF65-F5344CB8AC3E}">
        <p14:creationId xmlns:p14="http://schemas.microsoft.com/office/powerpoint/2010/main" val="9315821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DE9D202-1B8A-B23D-5918-88703EE491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7591" y="705095"/>
            <a:ext cx="7491300" cy="4714800"/>
          </a:xfrm>
        </p:spPr>
        <p:txBody>
          <a:bodyPr/>
          <a:lstStyle/>
          <a:p>
            <a:pPr marL="11430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Направляясь в гости, желательно захватить с собой небольшие сувениры или сладости для детей. </a:t>
            </a:r>
          </a:p>
          <a:p>
            <a:pPr marL="11430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Уважаемых гостей хозяева встречают у ворот, здороваются, интересуются делами и жизнью, приглашают зайти в дом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6035B600-5096-4CBA-2CB1-EDD222A8C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1696" y="-230515"/>
            <a:ext cx="7491412" cy="114300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Гостеприимство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F74C31F-50B0-51F0-4529-FA7E533DC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6599" y="2300564"/>
            <a:ext cx="6853287" cy="455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897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03ECB2A-E3BC-6467-B5CE-F93AF5E0E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A0681B2-FA29-D3DD-3A37-EFD24C461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457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5BC1BDB-4DB4-417D-019F-12E06E28F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4537" y="0"/>
            <a:ext cx="4307969" cy="677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4134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C884864-3D22-B8F7-BECC-6F4996AF7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2698580-C315-D1B7-8F63-7AE79CE134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616C6C2-0121-B578-CF10-7C4815030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947" y="619201"/>
            <a:ext cx="8288149" cy="582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4865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21EB03E-7734-D785-1086-625839382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6236" y="53704"/>
            <a:ext cx="8131765" cy="54211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B488170-C5A1-15D0-442D-702AA9808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726" y="5474880"/>
            <a:ext cx="6559865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2196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08D6EA0-DB36-3743-8507-9CFF318C21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66347" y="1005526"/>
            <a:ext cx="7491300" cy="4714800"/>
          </a:xfrm>
        </p:spPr>
        <p:txBody>
          <a:bodyPr/>
          <a:lstStyle/>
          <a:p>
            <a:pPr marL="11430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Стол ("дастархан") обычно накрывается в центре помещения или, в случае двора, под деревьями или в другом тенистом месте.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2E9C547-0170-E6BE-4829-A1F935F9A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703" y="2500663"/>
            <a:ext cx="6344239" cy="422536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4F3BE06B-3CD1-7696-AFE1-9A2A5CB1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188" y="228600"/>
            <a:ext cx="7491412" cy="114300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Гостеприимство</a:t>
            </a:r>
          </a:p>
        </p:txBody>
      </p:sp>
    </p:spTree>
    <p:extLst>
      <p:ext uri="{BB962C8B-B14F-4D97-AF65-F5344CB8AC3E}">
        <p14:creationId xmlns:p14="http://schemas.microsoft.com/office/powerpoint/2010/main" val="11501508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64E6C2E-8A0D-62F3-19E2-C5C0DCB85E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11065" y="5260156"/>
            <a:ext cx="7491300" cy="1289728"/>
          </a:xfrm>
        </p:spPr>
        <p:txBody>
          <a:bodyPr/>
          <a:lstStyle/>
          <a:p>
            <a:pPr marL="11430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Женщины обычно не садятся за один стол с мужчинами, но в городских условиях это правило зачастую не действует. За столом не принято восхищаться красотой женщин и обращать на них пристальное внимание.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FC9C5F3-3E7A-9AE6-5D3D-6329E3902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8455" y="839156"/>
            <a:ext cx="6409588" cy="4265289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97129801-FD5F-9512-6330-CB355CC3C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9449" y="1"/>
            <a:ext cx="6738594" cy="68344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Гостеприимство</a:t>
            </a:r>
          </a:p>
        </p:txBody>
      </p:sp>
    </p:spTree>
    <p:extLst>
      <p:ext uri="{BB962C8B-B14F-4D97-AF65-F5344CB8AC3E}">
        <p14:creationId xmlns:p14="http://schemas.microsoft.com/office/powerpoint/2010/main" val="11936491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3E11E19-534C-B668-90C5-146D23C29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9167" y="235671"/>
            <a:ext cx="7209821" cy="626882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Чайная церемония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5CFAB43-0EAD-EE5F-D689-B56C45FE1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06425" y="948964"/>
            <a:ext cx="7945112" cy="4714800"/>
          </a:xfrm>
        </p:spPr>
        <p:txBody>
          <a:bodyPr/>
          <a:lstStyle/>
          <a:p>
            <a:pPr marL="11430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Значительное место в узбекской жизни и быту занимает чай и чайная церемония.</a:t>
            </a:r>
          </a:p>
          <a:p>
            <a:pPr marL="11430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Заваривание этого по-настоящему главного напитка страны, как и разливание его гостям, является прерогативой мужчин, в первую очередь - хозяина дома.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3FB6FA5-A841-008B-1958-B88ABB5AD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5922" y="3076084"/>
            <a:ext cx="5769204" cy="387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9705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5583C18-CB7C-E811-FFB3-DE38139208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79138" y="1212916"/>
            <a:ext cx="4212456" cy="4714800"/>
          </a:xfrm>
        </p:spPr>
        <p:txBody>
          <a:bodyPr/>
          <a:lstStyle/>
          <a:p>
            <a:pPr marL="11430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Традиционным элементом гостеприимства здесь является характерно малое количество наливаемого чая - чем почетнее гость, тем меньше в его чашке напитка. Этот парадокс объясняется очень просто - признаком уважения к дому является как можно более частое обращение к хозяйке или хозяину дома "за добавкой". 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371AD9C7-B126-2556-463B-DCD23F0E2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5907" y="58305"/>
            <a:ext cx="7491412" cy="114300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Чайная церемония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AD3BC42-CC35-8160-E4E6-37B3E0D3A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7790" y="1366887"/>
            <a:ext cx="3714890" cy="195031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281005F-0A53-D6CF-368E-1ED1C1319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594" y="3992669"/>
            <a:ext cx="4212456" cy="280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3592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158296C-14D8-AD9B-E6B5-9365C307E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2731" y="0"/>
            <a:ext cx="8595561" cy="2024406"/>
          </a:xfrm>
        </p:spPr>
        <p:txBody>
          <a:bodyPr/>
          <a:lstStyle/>
          <a:p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Чайхона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(чайхана) - такой же незыблемый элемент местных традиций, как и сам чай.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F847644-F75A-C913-E33A-6EC131A0B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969" y="1645076"/>
            <a:ext cx="7358063" cy="49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9964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EA3A6C2-51CD-108F-46A7-119F960D3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96619" y="1201917"/>
            <a:ext cx="7491300" cy="4714800"/>
          </a:xfrm>
        </p:spPr>
        <p:txBody>
          <a:bodyPr/>
          <a:lstStyle/>
          <a:p>
            <a:pPr marL="11430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чайхоне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просто общаются и ведут переговоры, отдыхают и делятся новостями, завтракают и обедают, обсуждают проблемы жизни и мироустройства.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E3E381A-5727-81D2-14A6-E6062E66E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620" y="2459280"/>
            <a:ext cx="7124307" cy="439872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047D8D89-942C-2EF8-1F92-166FA3BAB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188" y="228600"/>
            <a:ext cx="7491412" cy="114300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Чайная церемония</a:t>
            </a:r>
          </a:p>
        </p:txBody>
      </p:sp>
    </p:spTree>
    <p:extLst>
      <p:ext uri="{BB962C8B-B14F-4D97-AF65-F5344CB8AC3E}">
        <p14:creationId xmlns:p14="http://schemas.microsoft.com/office/powerpoint/2010/main" val="19418313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54484C5-073B-83F0-C438-268F2D59B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5968" y="67228"/>
            <a:ext cx="7491300" cy="1143000"/>
          </a:xfrm>
        </p:spPr>
        <p:txBody>
          <a:bodyPr/>
          <a:lstStyle/>
          <a:p>
            <a:pPr algn="ctr"/>
            <a:r>
              <a:rPr lang="ru-RU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Кухня Узбекистана</a:t>
            </a:r>
            <a:r>
              <a:rPr lang="ru-RU" b="0" i="0" dirty="0">
                <a:solidFill>
                  <a:srgbClr val="000000"/>
                </a:solidFill>
                <a:effectLst/>
                <a:latin typeface="Rubik"/>
              </a:rPr>
              <a:t/>
            </a:r>
            <a:br>
              <a:rPr lang="ru-RU" b="0" i="0" dirty="0">
                <a:solidFill>
                  <a:srgbClr val="000000"/>
                </a:solidFill>
                <a:effectLst/>
                <a:latin typeface="Rubik"/>
              </a:rPr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3F655D8-C133-C788-F8AE-CBAD57736B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967C694-F0A4-CE9A-98D1-431A939B8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988" y="896456"/>
            <a:ext cx="7877609" cy="596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2098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547F509F-D61B-76D4-F635-6CE7D1D91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6909" y="133917"/>
            <a:ext cx="6589199" cy="62965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Кухня Узбекистана</a:t>
            </a:r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E63C411B-6ABB-0AAA-D495-D40397654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8453" y="992957"/>
            <a:ext cx="6591985" cy="3777622"/>
          </a:xfrm>
        </p:spPr>
        <p:txBody>
          <a:bodyPr/>
          <a:lstStyle/>
          <a:p>
            <a:r>
              <a:rPr lang="ru-RU" dirty="0"/>
              <a:t>Плов – самое знаменитое блюдо Узбекистана. Оно считается обыденным и одновременно праздничным блюдом. Без него не проходит ни одна свадьба, вечеринка и день рождения. Основным компонентом плова является рис, мясо морковь, лук и др.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5A11F83-BA90-973B-23D4-BA0F8EF05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607" y="2927492"/>
            <a:ext cx="5781675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7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00CA4E9-7FE6-2DF0-3ED1-0700EBC25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одежда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0B20027-6027-3A7C-BA39-9DA10A776A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последнее время одежда узбеков претерпела сильные изменения под влиянием европейской культуры, поэтому повсеместно можно встретить людей, одетых по последнему слову моды.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Однако знаменитые узбекские вышивки и вышитая одежда, работы по металлу и драгоценным камням, традиционные головные уборы и ковры все еще пользуются заметно большей популярностью, чем европейские нововведения.</a:t>
            </a:r>
          </a:p>
        </p:txBody>
      </p:sp>
    </p:spTree>
    <p:extLst>
      <p:ext uri="{BB962C8B-B14F-4D97-AF65-F5344CB8AC3E}">
        <p14:creationId xmlns:p14="http://schemas.microsoft.com/office/powerpoint/2010/main" val="36734932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0E2253C-42F0-8963-5CA2-1C02F44F2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416" y="166294"/>
            <a:ext cx="6589199" cy="780484"/>
          </a:xfrm>
        </p:spPr>
        <p:txBody>
          <a:bodyPr/>
          <a:lstStyle/>
          <a:p>
            <a:pPr algn="ctr"/>
            <a:r>
              <a:rPr lang="ru-RU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Кухня Узбекистана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A3E05E4-7BA2-CEE1-D571-C23CE5CE0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9026" y="1200347"/>
            <a:ext cx="6591985" cy="3777622"/>
          </a:xfrm>
        </p:spPr>
        <p:txBody>
          <a:bodyPr/>
          <a:lstStyle/>
          <a:p>
            <a:r>
              <a:rPr lang="ru-RU" b="0" i="0" dirty="0">
                <a:solidFill>
                  <a:srgbClr val="4A4A4A"/>
                </a:solidFill>
                <a:effectLst/>
                <a:latin typeface="Rubik"/>
              </a:rPr>
              <a:t>Одной из знаменитых узбекских закусок является "кази", приготавливаемая из конины.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F73CA83-2E64-9263-AA55-21DD2AE7D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157" y="2190408"/>
            <a:ext cx="3601039" cy="45012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8B57C82-DD40-C470-245C-5DC79DB78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399" y="2933677"/>
            <a:ext cx="4191785" cy="314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66198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822C722-3A0B-914F-730C-38E184840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202" y="624111"/>
            <a:ext cx="6589199" cy="837045"/>
          </a:xfrm>
        </p:spPr>
        <p:txBody>
          <a:bodyPr/>
          <a:lstStyle/>
          <a:p>
            <a:pPr algn="ctr"/>
            <a:r>
              <a:rPr lang="ru-RU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Кухня Узбекистана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5FBD2A6-BBE4-8A67-E59E-FAF728E65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6937" y="1905001"/>
            <a:ext cx="7591720" cy="4308665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Хлеб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является священным для узбекского народа. Согласно традициям, когда кто-либо надолго уезжает из дому, он должен откусить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маленький кусочек лепешки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которая сохраняется до тех пор, пока человек не вернется и не съест её.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Традиция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ношения на голове корзин с хлебом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служит примером высокого уважения по отношению к хлебу.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протяжении многих веков пекари пекут лепешки в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тандыре (глиняной печи)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результате чего хлеб получается вкусным и хрустящим.</a:t>
            </a:r>
          </a:p>
        </p:txBody>
      </p:sp>
    </p:spTree>
    <p:extLst>
      <p:ext uri="{BB962C8B-B14F-4D97-AF65-F5344CB8AC3E}">
        <p14:creationId xmlns:p14="http://schemas.microsoft.com/office/powerpoint/2010/main" val="948044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88233FC-F55C-C6ED-BD2E-3830933B39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3E3866DB-7051-C2B6-3DC0-0A14C4828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804" y="1395168"/>
            <a:ext cx="3697473" cy="47618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384AEA9-3F94-C41B-9833-111ADE516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6669" y="1395167"/>
            <a:ext cx="4572000" cy="4761897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3EC1CDEF-D65D-8272-BA35-29D113EF9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9854" y="306222"/>
            <a:ext cx="6589712" cy="1281112"/>
          </a:xfrm>
        </p:spPr>
        <p:txBody>
          <a:bodyPr/>
          <a:lstStyle/>
          <a:p>
            <a:pPr algn="ctr"/>
            <a:r>
              <a:rPr lang="ru-RU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Кухня Узбекистана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15870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286E157-DF7B-3182-ADB6-121870D4F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04580E1-C7D7-358E-85B9-8D5CA1145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81000"/>
            <a:ext cx="9144000" cy="6096000"/>
          </a:xfrm>
          <a:prstGeom prst="rect">
            <a:avLst/>
          </a:prstGeom>
        </p:spPr>
      </p:pic>
      <p:sp>
        <p:nvSpPr>
          <p:cNvPr id="7" name="Объект 6">
            <a:extLst>
              <a:ext uri="{FF2B5EF4-FFF2-40B4-BE49-F238E27FC236}">
                <a16:creationId xmlns="" xmlns:a16="http://schemas.microsoft.com/office/drawing/2014/main" id="{C3E47C50-8F7B-1790-5365-84EC24DE1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5079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61BC948-E617-501C-922A-3603B8CDB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6160" y="1653311"/>
            <a:ext cx="6591985" cy="15706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Супы </a:t>
            </a:r>
            <a:r>
              <a:rPr lang="ru-RU" sz="2000" dirty="0">
                <a:solidFill>
                  <a:srgbClr val="4A4A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занимают важное место в национальной кухне Узбекистана. Эти блюда богаты такими овощами как морковь, свекла, а также луком и зеленью. Самые популярные супы это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мастава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шурпа</a:t>
            </a:r>
            <a:r>
              <a:rPr lang="ru-RU" sz="2000" dirty="0">
                <a:solidFill>
                  <a:srgbClr val="4A4A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F595BB54-C3BC-3062-47C1-75BAD07B0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8688" y="623888"/>
            <a:ext cx="6589712" cy="761852"/>
          </a:xfrm>
        </p:spPr>
        <p:txBody>
          <a:bodyPr/>
          <a:lstStyle/>
          <a:p>
            <a:pPr algn="ctr"/>
            <a:r>
              <a:rPr lang="ru-RU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Кухня Узбекистана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07354DC-2EEE-C5C6-8389-2892D0A5F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429001"/>
            <a:ext cx="4847138" cy="273863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4D92F63-099A-3AF2-5EE7-EC72400D2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2152" y="3429001"/>
            <a:ext cx="3960437" cy="273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82078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AE1DE48-4D61-B268-39DC-D202B72FE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Кухня Узбекистана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C2EEA3A-E002-AFCD-F8BC-B3D9690C3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9979" y="1973344"/>
            <a:ext cx="7201585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Шашлык и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сомса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(национальные пирожки из слоенного теста, выпекаемые в тандыре) является очень известными блюдами узбекской кухни.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B9C446C-3806-637D-1D91-96D70DCE6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367" y="3456913"/>
            <a:ext cx="4192761" cy="29921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42B050F-25D4-25F7-8412-E01D1CA3E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1960" y="3456914"/>
            <a:ext cx="4470237" cy="299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311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8C21D92-D4DF-B478-285C-06A6426FE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202" y="624111"/>
            <a:ext cx="6589199" cy="771057"/>
          </a:xfrm>
        </p:spPr>
        <p:txBody>
          <a:bodyPr/>
          <a:lstStyle/>
          <a:p>
            <a:pPr algn="ctr"/>
            <a:r>
              <a:rPr lang="ru-RU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Кухня Узбекистана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9570EF6-071C-60E3-93BE-0F8B68B235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2466" y="1803662"/>
            <a:ext cx="6591985" cy="3777622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Халва</a:t>
            </a:r>
            <a:r>
              <a:rPr lang="ru-RU" dirty="0"/>
              <a:t>, знаменитое на весь мир традиционное восточное лакомство, готовится из пшеничной муки, сахара с орехами или </a:t>
            </a:r>
            <a:r>
              <a:rPr lang="ru-RU" dirty="0" err="1"/>
              <a:t>седаной</a:t>
            </a:r>
            <a:r>
              <a:rPr lang="ru-RU" dirty="0"/>
              <a:t>. В Узбекистане существует около 50 различных видов халвы.</a:t>
            </a:r>
          </a:p>
          <a:p>
            <a:r>
              <a:rPr lang="ru-RU" dirty="0"/>
              <a:t>Кроме того, Узбекистан знаменит своими вкусными </a:t>
            </a:r>
            <a:r>
              <a:rPr lang="ru-RU" b="1" dirty="0">
                <a:solidFill>
                  <a:srgbClr val="C00000"/>
                </a:solidFill>
              </a:rPr>
              <a:t>соками</a:t>
            </a:r>
            <a:r>
              <a:rPr lang="ru-RU" dirty="0"/>
              <a:t>, приготовленными </a:t>
            </a:r>
            <a:r>
              <a:rPr lang="ru-RU" b="1" dirty="0">
                <a:solidFill>
                  <a:srgbClr val="C00000"/>
                </a:solidFill>
              </a:rPr>
              <a:t>из фруктов, виноградов, дынь и арбузов</a:t>
            </a:r>
            <a:r>
              <a:rPr lang="ru-RU" dirty="0"/>
              <a:t>. Также имеется большое количество разнообразных </a:t>
            </a:r>
            <a:r>
              <a:rPr lang="ru-RU" b="1" dirty="0">
                <a:solidFill>
                  <a:srgbClr val="C00000"/>
                </a:solidFill>
              </a:rPr>
              <a:t>сухофруктов, орехов и миндаля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59890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41EDBF3-B545-1436-68B0-8164717AC5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7EB72BF-0324-174F-60A1-441A2B96B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660" y="1252011"/>
            <a:ext cx="8562680" cy="522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73937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7DC3E88-118A-02FE-7294-9E6543381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1"/>
            <a:ext cx="9144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FDD2F63-C4E3-12FF-7A10-5BCDEB807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36200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60E79DA-D944-C84E-3DE4-4FC8A28FB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7BC5C3F-6635-25E8-BBBF-41208CDA5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5237" y="1187581"/>
            <a:ext cx="7491299" cy="497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69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D902D21-63A8-5BE6-D6C3-96B6D97BD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8849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205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4"/>
          <p:cNvSpPr txBox="1">
            <a:spLocks noGrp="1"/>
          </p:cNvSpPr>
          <p:nvPr>
            <p:ph type="title"/>
          </p:nvPr>
        </p:nvSpPr>
        <p:spPr>
          <a:xfrm>
            <a:off x="2157942" y="107903"/>
            <a:ext cx="74913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2075" tIns="46025" rIns="92075" bIns="46025" rtlCol="0" anchor="ctr" anchorCtr="0">
            <a:noAutofit/>
          </a:bodyPr>
          <a:lstStyle/>
          <a:p>
            <a:pPr algn="ctr">
              <a:buClr>
                <a:srgbClr val="FF0066"/>
              </a:buClr>
              <a:buSzPts val="4000"/>
            </a:pPr>
            <a:r>
              <a:rPr lang="en-US" sz="40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Религия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164" name="Google Shape;164;p14"/>
          <p:cNvSpPr txBox="1">
            <a:spLocks noGrp="1"/>
          </p:cNvSpPr>
          <p:nvPr>
            <p:ph type="body" idx="1"/>
          </p:nvPr>
        </p:nvSpPr>
        <p:spPr>
          <a:xfrm>
            <a:off x="2157943" y="1271146"/>
            <a:ext cx="8214887" cy="471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Clr>
                <a:schemeClr val="hlink"/>
              </a:buClr>
              <a:buSzPts val="2400"/>
              <a:buNone/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В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Узбекистане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действуют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различные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религиозные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конфессии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Clr>
                <a:schemeClr val="hlink"/>
              </a:buClr>
              <a:buSzPts val="2400"/>
              <a:buNone/>
            </a:pPr>
            <a:endParaRPr lang="ru-RU" sz="2400" dirty="0">
              <a:solidFill>
                <a:srgbClr val="2021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>
              <a:lnSpc>
                <a:spcPct val="90000"/>
              </a:lnSpc>
              <a:spcBef>
                <a:spcPts val="0"/>
              </a:spcBef>
              <a:buClr>
                <a:schemeClr val="hlink"/>
              </a:buClr>
              <a:buSzPts val="2400"/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Б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ольшинство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населения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п</a:t>
            </a:r>
            <a:r>
              <a:rPr lang="ru-RU" sz="2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официальным данным,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-</a:t>
            </a:r>
            <a:r>
              <a:rPr lang="ru-RU" sz="2400" dirty="0">
                <a:solidFill>
                  <a:srgbClr val="0645AD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tooltip="Мусульмане"/>
              </a:rPr>
              <a:t>мусульмане</a:t>
            </a:r>
            <a:r>
              <a:rPr lang="ru-RU" sz="2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(89%),</a:t>
            </a:r>
            <a:endParaRPr sz="2800" b="1" dirty="0">
              <a:solidFill>
                <a:srgbClr val="0000CC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342900" indent="-165100">
              <a:spcBef>
                <a:spcPts val="560"/>
              </a:spcBef>
              <a:buClr>
                <a:schemeClr val="hlink"/>
              </a:buClr>
              <a:buSzPts val="2800"/>
              <a:buNone/>
            </a:pPr>
            <a:endParaRPr sz="2800" b="1" dirty="0">
              <a:solidFill>
                <a:srgbClr val="0000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9496933F-6BBE-23C2-57E8-04E64B331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514" y="3362519"/>
            <a:ext cx="4034673" cy="281607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97118C2-E4EB-9D42-D513-E765CF4A52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362519"/>
            <a:ext cx="4276830" cy="281607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2675</Words>
  <Application>Microsoft Office PowerPoint</Application>
  <PresentationFormat>Произвольный</PresentationFormat>
  <Paragraphs>173</Paragraphs>
  <Slides>68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68</vt:i4>
      </vt:variant>
    </vt:vector>
  </HeadingPairs>
  <TitlesOfParts>
    <vt:vector size="69" baseType="lpstr">
      <vt:lpstr>Легкий дым</vt:lpstr>
      <vt:lpstr>Республика Узбекистан</vt:lpstr>
      <vt:lpstr>Национальная одежда </vt:lpstr>
      <vt:lpstr>Национальная одежда </vt:lpstr>
      <vt:lpstr>Национальная одежда </vt:lpstr>
      <vt:lpstr>Презентация PowerPoint</vt:lpstr>
      <vt:lpstr>Национальная одежда</vt:lpstr>
      <vt:lpstr>Презентация PowerPoint</vt:lpstr>
      <vt:lpstr>Презентация PowerPoint</vt:lpstr>
      <vt:lpstr>Религия</vt:lpstr>
      <vt:lpstr>Мечеть Хазрати Имам</vt:lpstr>
      <vt:lpstr>Религия</vt:lpstr>
      <vt:lpstr>Религия</vt:lpstr>
      <vt:lpstr>Презентация PowerPoint</vt:lpstr>
      <vt:lpstr>Религия</vt:lpstr>
      <vt:lpstr>Религия</vt:lpstr>
      <vt:lpstr>Религия</vt:lpstr>
      <vt:lpstr>Великие люди Узбекистана</vt:lpstr>
      <vt:lpstr>Низамаддин Мир Алишер Навои: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Традиции и обычаи</vt:lpstr>
      <vt:lpstr>Традиции и обычаи</vt:lpstr>
      <vt:lpstr>Презентация PowerPoint</vt:lpstr>
      <vt:lpstr>Традиции и обычаи</vt:lpstr>
      <vt:lpstr>Традиции и обычаи</vt:lpstr>
      <vt:lpstr>Традиции и обычаи</vt:lpstr>
      <vt:lpstr>Правила поведения</vt:lpstr>
      <vt:lpstr>Семейный уклад </vt:lpstr>
      <vt:lpstr>Особенности воспитания</vt:lpstr>
      <vt:lpstr>Особенности воспитания</vt:lpstr>
      <vt:lpstr>Презентация PowerPoint</vt:lpstr>
      <vt:lpstr>Особенности воспитания</vt:lpstr>
      <vt:lpstr>Праздники - Навруз</vt:lpstr>
      <vt:lpstr>Презентация PowerPoint</vt:lpstr>
      <vt:lpstr>Презентация PowerPoint</vt:lpstr>
      <vt:lpstr>Навруз</vt:lpstr>
      <vt:lpstr>Презентация PowerPoint</vt:lpstr>
      <vt:lpstr>Презентация PowerPoint</vt:lpstr>
      <vt:lpstr>Навруз</vt:lpstr>
      <vt:lpstr>Презентация PowerPoint</vt:lpstr>
      <vt:lpstr>Презентация PowerPoint</vt:lpstr>
      <vt:lpstr>Презентация PowerPoint</vt:lpstr>
      <vt:lpstr>Гостеприимство</vt:lpstr>
      <vt:lpstr>Гостеприимство</vt:lpstr>
      <vt:lpstr>Гостеприимство</vt:lpstr>
      <vt:lpstr>Презентация PowerPoint</vt:lpstr>
      <vt:lpstr>Презентация PowerPoint</vt:lpstr>
      <vt:lpstr>Гостеприимство</vt:lpstr>
      <vt:lpstr>Гостеприимство</vt:lpstr>
      <vt:lpstr>Чайная церемония</vt:lpstr>
      <vt:lpstr>Чайная церемония</vt:lpstr>
      <vt:lpstr>Чайхона (чайхана) - такой же незыблемый элемент местных традиций, как и сам чай.  </vt:lpstr>
      <vt:lpstr>Чайная церемония</vt:lpstr>
      <vt:lpstr>Кухня Узбекистана </vt:lpstr>
      <vt:lpstr>Кухня Узбекистана</vt:lpstr>
      <vt:lpstr>Кухня Узбекистана</vt:lpstr>
      <vt:lpstr>Кухня Узбекистана</vt:lpstr>
      <vt:lpstr>Кухня Узбекистана</vt:lpstr>
      <vt:lpstr>Презентация PowerPoint</vt:lpstr>
      <vt:lpstr>Кухня Узбекистана</vt:lpstr>
      <vt:lpstr>Кухня Узбекистана</vt:lpstr>
      <vt:lpstr>Кухня Узбекистана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Республика Узбекистан</dc:title>
  <dc:creator>Мурадова Фазлинисо</dc:creator>
  <cp:lastModifiedBy>1</cp:lastModifiedBy>
  <cp:revision>5</cp:revision>
  <dcterms:created xsi:type="dcterms:W3CDTF">2022-06-19T16:11:36Z</dcterms:created>
  <dcterms:modified xsi:type="dcterms:W3CDTF">2022-06-21T14:47:14Z</dcterms:modified>
</cp:coreProperties>
</file>